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0" r:id="rId3"/>
    <p:sldId id="265" r:id="rId4"/>
    <p:sldId id="267" r:id="rId5"/>
    <p:sldId id="261" r:id="rId6"/>
    <p:sldId id="266" r:id="rId7"/>
    <p:sldId id="274" r:id="rId8"/>
    <p:sldId id="262" r:id="rId9"/>
    <p:sldId id="264" r:id="rId10"/>
    <p:sldId id="268" r:id="rId11"/>
    <p:sldId id="275" r:id="rId12"/>
    <p:sldId id="276" r:id="rId13"/>
    <p:sldId id="273" r:id="rId14"/>
    <p:sldId id="269" r:id="rId15"/>
    <p:sldId id="278" r:id="rId16"/>
    <p:sldId id="279" r:id="rId17"/>
    <p:sldId id="280" r:id="rId18"/>
    <p:sldId id="277" r:id="rId1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CACF"/>
    <a:srgbClr val="9B0000"/>
    <a:srgbClr val="024152"/>
    <a:srgbClr val="64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3824" autoAdjust="0"/>
    <p:restoredTop sz="94660"/>
  </p:normalViewPr>
  <p:slideViewPr>
    <p:cSldViewPr snapToGrid="0">
      <p:cViewPr varScale="1">
        <p:scale>
          <a:sx n="73" d="100"/>
          <a:sy n="73" d="100"/>
        </p:scale>
        <p:origin x="-67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CBC0035-8D89-8819-4815-8EBE06613DB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 xmlns:a16="http://schemas.microsoft.com/office/drawing/2014/main" id="{B071EB83-E1BA-6CE4-78F0-10F1748B90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 xmlns:a16="http://schemas.microsoft.com/office/drawing/2014/main" id="{F1D8850D-D683-1F96-1956-C444BB3DC70D}"/>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5" name="Marcador de pie de página 4">
            <a:extLst>
              <a:ext uri="{FF2B5EF4-FFF2-40B4-BE49-F238E27FC236}">
                <a16:creationId xmlns="" xmlns:a16="http://schemas.microsoft.com/office/drawing/2014/main" id="{79ED746F-0E89-F2B6-BB43-3E0AFA30034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3EB77C85-1D3E-35DD-2EA6-87A9F27A7D0D}"/>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4043905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46B7296-6A6C-9C0D-36DE-25617264DD55}"/>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 xmlns:a16="http://schemas.microsoft.com/office/drawing/2014/main" id="{4C116707-D003-5FC7-37F4-18F3FFAA9A6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288F52D0-3896-25A6-3B43-3E231718D3FC}"/>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5" name="Marcador de pie de página 4">
            <a:extLst>
              <a:ext uri="{FF2B5EF4-FFF2-40B4-BE49-F238E27FC236}">
                <a16:creationId xmlns="" xmlns:a16="http://schemas.microsoft.com/office/drawing/2014/main" id="{5159EEF4-E2AD-78FE-FA88-D230DF9BED1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DB5F5233-D959-4CD7-D28E-0C5AC769C2CE}"/>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4208201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34C2441C-96D3-41D3-0043-E8FE173E74D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 xmlns:a16="http://schemas.microsoft.com/office/drawing/2014/main" id="{0DA1671D-BC5B-EC36-1857-1E634FC6E59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F9E9DFA2-6425-003B-DE8A-F643E3E6ECB1}"/>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5" name="Marcador de pie de página 4">
            <a:extLst>
              <a:ext uri="{FF2B5EF4-FFF2-40B4-BE49-F238E27FC236}">
                <a16:creationId xmlns="" xmlns:a16="http://schemas.microsoft.com/office/drawing/2014/main" id="{17655A68-0E53-EB72-629E-7EA7EC22ED0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3C0D1040-5D7F-0D3A-1C3D-C18AE0E0FE50}"/>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1581847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9CFC956-9ABF-CA17-C347-D553D9CBAAA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7A986370-F7A2-AE9E-7001-F395749A4FF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14D37161-AB44-625B-0D1A-A5BF275B47E0}"/>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5" name="Marcador de pie de página 4">
            <a:extLst>
              <a:ext uri="{FF2B5EF4-FFF2-40B4-BE49-F238E27FC236}">
                <a16:creationId xmlns="" xmlns:a16="http://schemas.microsoft.com/office/drawing/2014/main" id="{DC52DEC1-32AA-D19B-1401-1A4E4FB33EB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3DF09E86-7772-983B-633D-77214290C479}"/>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121536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005DEF1-C603-F3A8-8B96-474EB1D93F3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6B502587-7CA8-8B8A-8F60-EBA718BAFC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F6351E71-7254-F94F-B724-3A8A976738B4}"/>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5" name="Marcador de pie de página 4">
            <a:extLst>
              <a:ext uri="{FF2B5EF4-FFF2-40B4-BE49-F238E27FC236}">
                <a16:creationId xmlns="" xmlns:a16="http://schemas.microsoft.com/office/drawing/2014/main" id="{2EE704C5-3568-84B4-FBD3-88289ED9C41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22247243-693C-4ECD-9724-C9487514DC7E}"/>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1459014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80F3600-D3AF-F9ED-0DCA-BD3E7759034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B9BDA11E-1673-676E-6471-744CB10F6AD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 xmlns:a16="http://schemas.microsoft.com/office/drawing/2014/main" id="{4DD7E69A-07FB-19B0-FFD6-6DE4F000893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 xmlns:a16="http://schemas.microsoft.com/office/drawing/2014/main" id="{1E140A99-20DF-65D4-2079-B3E32D99515D}"/>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6" name="Marcador de pie de página 5">
            <a:extLst>
              <a:ext uri="{FF2B5EF4-FFF2-40B4-BE49-F238E27FC236}">
                <a16:creationId xmlns="" xmlns:a16="http://schemas.microsoft.com/office/drawing/2014/main" id="{38031BE7-07D2-19C4-FCD8-AA8BC8FBCE3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B175DDA5-E73C-D168-4A34-05BD147FA2D3}"/>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412384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B909683-77CE-2F48-1AF7-53E0F72979D1}"/>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E4BF63AC-2F00-9F9D-79B7-C5D80BEF47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97D09E7F-B11A-E622-5B3C-9A8520ABBCE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 xmlns:a16="http://schemas.microsoft.com/office/drawing/2014/main" id="{0D24FBD6-1573-05E2-9B6D-1C5CCD1886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56B59CEF-A0BE-E8C6-314C-FA30C9051B2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 xmlns:a16="http://schemas.microsoft.com/office/drawing/2014/main" id="{ED297ED8-4565-BDB8-E947-A007C8146BC0}"/>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8" name="Marcador de pie de página 7">
            <a:extLst>
              <a:ext uri="{FF2B5EF4-FFF2-40B4-BE49-F238E27FC236}">
                <a16:creationId xmlns="" xmlns:a16="http://schemas.microsoft.com/office/drawing/2014/main" id="{7E8AAB7B-AAF5-B726-631E-DD3B82D3B7C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 xmlns:a16="http://schemas.microsoft.com/office/drawing/2014/main" id="{897F7B87-88D9-5A50-BBFE-6AB7B6E82C9F}"/>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2706900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157BE1E-1E20-CA17-6D72-46312F8D7F9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 xmlns:a16="http://schemas.microsoft.com/office/drawing/2014/main" id="{60CE31E2-DE2B-05A7-E42D-E18A7427BD40}"/>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4" name="Marcador de pie de página 3">
            <a:extLst>
              <a:ext uri="{FF2B5EF4-FFF2-40B4-BE49-F238E27FC236}">
                <a16:creationId xmlns="" xmlns:a16="http://schemas.microsoft.com/office/drawing/2014/main" id="{8F209A74-0B97-B8F4-2564-D71207D7E3B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 xmlns:a16="http://schemas.microsoft.com/office/drawing/2014/main" id="{68161A56-A5F6-9BE7-E97F-46F567897FA4}"/>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1848932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1E283C68-D463-00A9-FFAC-77CC415616FB}"/>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3" name="Marcador de pie de página 2">
            <a:extLst>
              <a:ext uri="{FF2B5EF4-FFF2-40B4-BE49-F238E27FC236}">
                <a16:creationId xmlns="" xmlns:a16="http://schemas.microsoft.com/office/drawing/2014/main" id="{CAFABB52-8837-2624-671A-5C1F96636673}"/>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 xmlns:a16="http://schemas.microsoft.com/office/drawing/2014/main" id="{D7B50460-0995-EFCA-7508-1FA28E8CAF94}"/>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979162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C4184E4-FB5D-9464-3D9D-A1A211B1E82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1D75AE63-9F6D-29ED-7AA2-D353242A4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 xmlns:a16="http://schemas.microsoft.com/office/drawing/2014/main" id="{145EDAEE-F9B2-D56A-4187-C0EA709937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6ABAFB2A-882B-9432-72D9-BD67658EEE86}"/>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6" name="Marcador de pie de página 5">
            <a:extLst>
              <a:ext uri="{FF2B5EF4-FFF2-40B4-BE49-F238E27FC236}">
                <a16:creationId xmlns="" xmlns:a16="http://schemas.microsoft.com/office/drawing/2014/main" id="{69E4FFA2-2476-E3E5-F6AD-40749B9E99E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15FC0E06-6E8E-CD1B-A220-A7E273CABD60}"/>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1436833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B5EBE64-40D5-F80B-EB60-784BBA13B8A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 xmlns:a16="http://schemas.microsoft.com/office/drawing/2014/main" id="{5E2C47A9-9A93-2EE0-7DE0-32C6092BE9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 xmlns:a16="http://schemas.microsoft.com/office/drawing/2014/main" id="{05221A37-354E-A872-F3F1-8A7B9F3E50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FF7AA101-C310-F5B1-CCDD-B63A6C5C1F52}"/>
              </a:ext>
            </a:extLst>
          </p:cNvPr>
          <p:cNvSpPr>
            <a:spLocks noGrp="1"/>
          </p:cNvSpPr>
          <p:nvPr>
            <p:ph type="dt" sz="half" idx="10"/>
          </p:nvPr>
        </p:nvSpPr>
        <p:spPr/>
        <p:txBody>
          <a:bodyPr/>
          <a:lstStyle/>
          <a:p>
            <a:fld id="{9EAF9158-61EA-482B-9BF5-05DF7D90AB32}" type="datetimeFigureOut">
              <a:rPr lang="es-ES" smtClean="0"/>
              <a:pPr/>
              <a:t>11/09/2022</a:t>
            </a:fld>
            <a:endParaRPr lang="es-ES"/>
          </a:p>
        </p:txBody>
      </p:sp>
      <p:sp>
        <p:nvSpPr>
          <p:cNvPr id="6" name="Marcador de pie de página 5">
            <a:extLst>
              <a:ext uri="{FF2B5EF4-FFF2-40B4-BE49-F238E27FC236}">
                <a16:creationId xmlns="" xmlns:a16="http://schemas.microsoft.com/office/drawing/2014/main" id="{A2CE3F5A-E439-FA55-D692-4542CC45AE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2CDA6B24-AF28-91F5-8051-BEBDB012C329}"/>
              </a:ext>
            </a:extLst>
          </p:cNvPr>
          <p:cNvSpPr>
            <a:spLocks noGrp="1"/>
          </p:cNvSpPr>
          <p:nvPr>
            <p:ph type="sldNum" sz="quarter" idx="12"/>
          </p:nvPr>
        </p:nvSpPr>
        <p:spPr/>
        <p:txBody>
          <a:body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3873795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D530B187-22A2-1260-5761-09097CEE0E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A9AEA9CF-56AE-1E89-8488-7BF138A08E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A8BA1215-ECC0-1A17-1472-E001C63278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F9158-61EA-482B-9BF5-05DF7D90AB32}" type="datetimeFigureOut">
              <a:rPr lang="es-ES" smtClean="0"/>
              <a:pPr/>
              <a:t>11/09/2022</a:t>
            </a:fld>
            <a:endParaRPr lang="es-ES"/>
          </a:p>
        </p:txBody>
      </p:sp>
      <p:sp>
        <p:nvSpPr>
          <p:cNvPr id="5" name="Marcador de pie de página 4">
            <a:extLst>
              <a:ext uri="{FF2B5EF4-FFF2-40B4-BE49-F238E27FC236}">
                <a16:creationId xmlns="" xmlns:a16="http://schemas.microsoft.com/office/drawing/2014/main" id="{109EB964-7234-F098-3A40-84193BF46F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 xmlns:a16="http://schemas.microsoft.com/office/drawing/2014/main" id="{C6494854-38D2-871E-5CB0-F32CA926F4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39E7C-A2A7-4BF8-AD6B-4FCCC6DDBF59}" type="slidenum">
              <a:rPr lang="es-ES" smtClean="0"/>
              <a:pPr/>
              <a:t>‹Nº›</a:t>
            </a:fld>
            <a:endParaRPr lang="es-ES"/>
          </a:p>
        </p:txBody>
      </p:sp>
    </p:spTree>
    <p:extLst>
      <p:ext uri="{BB962C8B-B14F-4D97-AF65-F5344CB8AC3E}">
        <p14:creationId xmlns="" xmlns:p14="http://schemas.microsoft.com/office/powerpoint/2010/main" val="2307006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hyperlink" Target="https://www.rae.es/noticia/dario-villanueva-la-correccion-politica-es-una-nueva-forma-de-censura" TargetMode="External"/><Relationship Id="rId2" Type="http://schemas.openxmlformats.org/officeDocument/2006/relationships/hyperlink" Target="https://www.rae.es/noticia/alvarez-de-miranda-nadie-tiene-poder-para-actuar-sobre-el-rumbo-del-idioma"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jpe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rae.es/noticia/alvarez-de-miranda-nadie-tiene-poder-para-actuar-sobre-el-rumbo-del-idioma"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0">
              <a:srgbClr val="9B0000"/>
            </a:gs>
            <a:gs pos="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9" y="1396197"/>
            <a:ext cx="10515600" cy="1325563"/>
          </a:xfrm>
          <a:ln w="38100">
            <a:solidFill>
              <a:srgbClr val="C1CACF"/>
            </a:solidFill>
          </a:ln>
        </p:spPr>
        <p:txBody>
          <a:bodyPr>
            <a:normAutofit/>
          </a:bodyPr>
          <a:lstStyle/>
          <a:p>
            <a:pPr algn="ctr"/>
            <a:r>
              <a:rPr lang="es-ES" sz="6000" b="1" dirty="0">
                <a:solidFill>
                  <a:schemeClr val="bg1">
                    <a:lumMod val="85000"/>
                  </a:schemeClr>
                </a:solidFill>
                <a:effectLst>
                  <a:outerShdw blurRad="38100" dist="38100" dir="2700000" algn="tl">
                    <a:srgbClr val="000000">
                      <a:alpha val="43137"/>
                    </a:srgbClr>
                  </a:outerShdw>
                </a:effectLst>
              </a:rPr>
              <a:t>LA INCLUSIÓN EN LA CLASE ELE</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3428999"/>
            <a:ext cx="10639097" cy="1728137"/>
          </a:xfrm>
        </p:spPr>
        <p:txBody>
          <a:bodyPr/>
          <a:lstStyle/>
          <a:p>
            <a:pPr marL="0" indent="0" algn="ctr">
              <a:buNone/>
            </a:pPr>
            <a:r>
              <a:rPr lang="es-ES" dirty="0">
                <a:solidFill>
                  <a:schemeClr val="bg1">
                    <a:lumMod val="85000"/>
                  </a:schemeClr>
                </a:solidFill>
              </a:rPr>
              <a:t>por Tomás Criado Muñoz</a:t>
            </a:r>
            <a:br>
              <a:rPr lang="es-ES" dirty="0">
                <a:solidFill>
                  <a:schemeClr val="bg1">
                    <a:lumMod val="85000"/>
                  </a:schemeClr>
                </a:solidFill>
              </a:rPr>
            </a:br>
            <a:r>
              <a:rPr lang="es-ES" dirty="0">
                <a:solidFill>
                  <a:schemeClr val="bg1">
                    <a:lumMod val="85000"/>
                  </a:schemeClr>
                </a:solidFill>
              </a:rPr>
              <a:t/>
            </a:r>
            <a:br>
              <a:rPr lang="es-ES" dirty="0">
                <a:solidFill>
                  <a:schemeClr val="bg1">
                    <a:lumMod val="85000"/>
                  </a:schemeClr>
                </a:solidFill>
              </a:rPr>
            </a:br>
            <a:r>
              <a:rPr lang="es-ES" dirty="0">
                <a:solidFill>
                  <a:schemeClr val="bg1">
                    <a:lumMod val="85000"/>
                  </a:schemeClr>
                </a:solidFill>
              </a:rPr>
              <a:t>Letra Hispánica, Salamanca</a:t>
            </a: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527343"/>
          <a:ext cx="12192000" cy="1330657"/>
        </p:xfrm>
        <a:graphic>
          <a:graphicData uri="http://schemas.openxmlformats.org/drawingml/2006/table">
            <a:tbl>
              <a:tblPr firstRow="1" bandRow="1">
                <a:tableStyleId>{5C22544A-7EE6-4342-B048-85BDC9FD1C3A}</a:tableStyleId>
              </a:tblPr>
              <a:tblGrid>
                <a:gridCol w="12192000">
                  <a:extLst>
                    <a:ext uri="{9D8B030D-6E8A-4147-A177-3AD203B41FA5}">
                      <a16:colId xmlns="" xmlns:a16="http://schemas.microsoft.com/office/drawing/2014/main" val="959480868"/>
                    </a:ext>
                  </a:extLst>
                </a:gridCol>
              </a:tblGrid>
              <a:tr h="1330657">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081206" y="5702409"/>
            <a:ext cx="1826341" cy="949102"/>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234718" y="5866129"/>
            <a:ext cx="3390900" cy="621665"/>
          </a:xfrm>
          <a:prstGeom prst="rect">
            <a:avLst/>
          </a:prstGeom>
          <a:ln w="38100">
            <a:solidFill>
              <a:srgbClr val="C1CACF"/>
            </a:solidFill>
          </a:ln>
        </p:spPr>
      </p:pic>
      <p:pic>
        <p:nvPicPr>
          <p:cNvPr id="11" name="Imagen 10">
            <a:extLst>
              <a:ext uri="{FF2B5EF4-FFF2-40B4-BE49-F238E27FC236}">
                <a16:creationId xmlns="" xmlns:a16="http://schemas.microsoft.com/office/drawing/2014/main" id="{04B1A182-E3F3-D5EC-7DB6-AFAB178C1514}"/>
              </a:ext>
            </a:extLst>
          </p:cNvPr>
          <p:cNvPicPr>
            <a:picLocks noChangeAspect="1"/>
          </p:cNvPicPr>
          <p:nvPr/>
        </p:nvPicPr>
        <p:blipFill>
          <a:blip r:embed="rId4"/>
          <a:stretch>
            <a:fillRect/>
          </a:stretch>
        </p:blipFill>
        <p:spPr>
          <a:xfrm>
            <a:off x="5194104" y="5616258"/>
            <a:ext cx="1121403" cy="1121403"/>
          </a:xfrm>
          <a:prstGeom prst="rect">
            <a:avLst/>
          </a:prstGeom>
        </p:spPr>
      </p:pic>
      <p:sp>
        <p:nvSpPr>
          <p:cNvPr id="13" name="Título 1">
            <a:extLst>
              <a:ext uri="{FF2B5EF4-FFF2-40B4-BE49-F238E27FC236}">
                <a16:creationId xmlns="" xmlns:a16="http://schemas.microsoft.com/office/drawing/2014/main" id="{FAA3BC8C-D80C-0658-69CA-0A8850EC093B}"/>
              </a:ext>
            </a:extLst>
          </p:cNvPr>
          <p:cNvSpPr txBox="1">
            <a:spLocks/>
          </p:cNvSpPr>
          <p:nvPr/>
        </p:nvSpPr>
        <p:spPr>
          <a:xfrm>
            <a:off x="838199" y="103251"/>
            <a:ext cx="10515600" cy="9126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chemeClr val="bg1">
                    <a:lumMod val="85000"/>
                  </a:schemeClr>
                </a:solidFill>
              </a:rPr>
              <a:t>Píldora Formativa</a:t>
            </a:r>
          </a:p>
        </p:txBody>
      </p:sp>
    </p:spTree>
    <p:extLst>
      <p:ext uri="{BB962C8B-B14F-4D97-AF65-F5344CB8AC3E}">
        <p14:creationId xmlns="" xmlns:p14="http://schemas.microsoft.com/office/powerpoint/2010/main" val="230575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ÁREAS DE APLICACIÓN</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endParaRPr lang="es-ES" dirty="0">
              <a:solidFill>
                <a:schemeClr val="bg1">
                  <a:lumMod val="95000"/>
                </a:schemeClr>
              </a:solidFill>
            </a:endParaRPr>
          </a:p>
          <a:p>
            <a:r>
              <a:rPr lang="es-ES" dirty="0">
                <a:solidFill>
                  <a:schemeClr val="bg1">
                    <a:lumMod val="95000"/>
                  </a:schemeClr>
                </a:solidFill>
              </a:rPr>
              <a:t>Principales áreas de aplicación</a:t>
            </a:r>
            <a:r>
              <a:rPr lang="es-ES" dirty="0" smtClean="0">
                <a:solidFill>
                  <a:schemeClr val="bg1">
                    <a:lumMod val="95000"/>
                  </a:schemeClr>
                </a:solidFill>
              </a:rPr>
              <a:t>:</a:t>
            </a:r>
          </a:p>
          <a:p>
            <a:pPr lvl="1"/>
            <a:r>
              <a:rPr lang="es-ES" b="1" i="1" dirty="0" smtClean="0">
                <a:solidFill>
                  <a:schemeClr val="bg1">
                    <a:lumMod val="95000"/>
                  </a:schemeClr>
                </a:solidFill>
                <a:sym typeface="Wingdings" panose="05000000000000000000" pitchFamily="2" charset="2"/>
              </a:rPr>
              <a:t>Feminismo (género)</a:t>
            </a:r>
            <a:endParaRPr lang="es-ES" b="1" i="1" dirty="0">
              <a:solidFill>
                <a:schemeClr val="bg1">
                  <a:lumMod val="95000"/>
                </a:schemeClr>
              </a:solidFill>
              <a:sym typeface="Wingdings" panose="05000000000000000000" pitchFamily="2" charset="2"/>
            </a:endParaRPr>
          </a:p>
          <a:p>
            <a:pPr lvl="1"/>
            <a:r>
              <a:rPr lang="es-ES" b="1" i="1" dirty="0">
                <a:solidFill>
                  <a:schemeClr val="bg1">
                    <a:lumMod val="95000"/>
                  </a:schemeClr>
                </a:solidFill>
                <a:sym typeface="Wingdings" panose="05000000000000000000" pitchFamily="2" charset="2"/>
              </a:rPr>
              <a:t>Identidad sexual</a:t>
            </a:r>
          </a:p>
          <a:p>
            <a:pPr lvl="1"/>
            <a:r>
              <a:rPr lang="es-ES" b="1" i="1" dirty="0" smtClean="0">
                <a:solidFill>
                  <a:schemeClr val="bg1">
                    <a:lumMod val="95000"/>
                  </a:schemeClr>
                </a:solidFill>
                <a:sym typeface="Wingdings" panose="05000000000000000000" pitchFamily="2" charset="2"/>
              </a:rPr>
              <a:t>Etnia</a:t>
            </a:r>
            <a:endParaRPr lang="es-ES" b="1" i="1" dirty="0">
              <a:solidFill>
                <a:schemeClr val="bg1">
                  <a:lumMod val="95000"/>
                </a:schemeClr>
              </a:solidFill>
              <a:sym typeface="Wingdings" panose="05000000000000000000" pitchFamily="2" charset="2"/>
            </a:endParaRPr>
          </a:p>
          <a:p>
            <a:pPr lvl="1"/>
            <a:r>
              <a:rPr lang="es-ES" b="1" i="1" dirty="0" smtClean="0">
                <a:solidFill>
                  <a:schemeClr val="bg1">
                    <a:lumMod val="95000"/>
                  </a:schemeClr>
                </a:solidFill>
                <a:sym typeface="Wingdings" panose="05000000000000000000" pitchFamily="2" charset="2"/>
              </a:rPr>
              <a:t>Discapacidad</a:t>
            </a:r>
            <a:endParaRPr lang="es-ES" b="1" i="1" dirty="0">
              <a:solidFill>
                <a:schemeClr val="bg1">
                  <a:lumMod val="95000"/>
                </a:schemeClr>
              </a:solidFill>
              <a:sym typeface="Wingdings" panose="05000000000000000000" pitchFamily="2" charset="2"/>
            </a:endParaRPr>
          </a:p>
          <a:p>
            <a:pPr lvl="1"/>
            <a:r>
              <a:rPr lang="es-ES" b="1" i="1" dirty="0">
                <a:solidFill>
                  <a:schemeClr val="bg1">
                    <a:lumMod val="95000"/>
                  </a:schemeClr>
                </a:solidFill>
                <a:sym typeface="Wingdings" panose="05000000000000000000" pitchFamily="2" charset="2"/>
              </a:rPr>
              <a:t>Perfil </a:t>
            </a:r>
            <a:r>
              <a:rPr lang="es-ES" b="1" i="1" dirty="0" smtClean="0">
                <a:solidFill>
                  <a:schemeClr val="bg1">
                    <a:lumMod val="95000"/>
                  </a:schemeClr>
                </a:solidFill>
                <a:sym typeface="Wingdings" panose="05000000000000000000" pitchFamily="2" charset="2"/>
              </a:rPr>
              <a:t>socioeconómico</a:t>
            </a:r>
          </a:p>
          <a:p>
            <a:pPr lvl="1"/>
            <a:r>
              <a:rPr lang="es-ES" b="1" i="1" dirty="0" smtClean="0">
                <a:solidFill>
                  <a:schemeClr val="bg1">
                    <a:lumMod val="95000"/>
                  </a:schemeClr>
                </a:solidFill>
                <a:sym typeface="Wingdings" panose="05000000000000000000" pitchFamily="2" charset="2"/>
              </a:rPr>
              <a:t>Religión</a:t>
            </a:r>
          </a:p>
          <a:p>
            <a:pPr lvl="1"/>
            <a:r>
              <a:rPr lang="es-ES" b="1" i="1" dirty="0" smtClean="0">
                <a:solidFill>
                  <a:schemeClr val="bg1">
                    <a:lumMod val="95000"/>
                  </a:schemeClr>
                </a:solidFill>
                <a:sym typeface="Wingdings" panose="05000000000000000000" pitchFamily="2" charset="2"/>
              </a:rPr>
              <a:t>Físico</a:t>
            </a:r>
            <a:endParaRPr lang="es-ES" b="1" i="1" dirty="0">
              <a:solidFill>
                <a:schemeClr val="bg1">
                  <a:lumMod val="95000"/>
                </a:schemeClr>
              </a:solidFill>
              <a:sym typeface="Wingdings" panose="05000000000000000000" pitchFamily="2" charset="2"/>
            </a:endParaRPr>
          </a:p>
          <a:p>
            <a:pPr lvl="1"/>
            <a:endParaRPr lang="es-ES" dirty="0">
              <a:solidFill>
                <a:schemeClr val="bg1">
                  <a:lumMod val="95000"/>
                </a:schemeClr>
              </a:solidFill>
              <a:sym typeface="Wingdings" panose="05000000000000000000" pitchFamily="2" charset="2"/>
            </a:endParaRPr>
          </a:p>
          <a:p>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1604316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ÁREAS DE APLICACIÓN</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endParaRPr lang="es-ES" dirty="0">
              <a:solidFill>
                <a:schemeClr val="bg1">
                  <a:lumMod val="95000"/>
                </a:schemeClr>
              </a:solidFill>
            </a:endParaRPr>
          </a:p>
          <a:p>
            <a:r>
              <a:rPr lang="es-ES" dirty="0" smtClean="0">
                <a:solidFill>
                  <a:schemeClr val="bg1">
                    <a:lumMod val="95000"/>
                  </a:schemeClr>
                </a:solidFill>
              </a:rPr>
              <a:t>Consejos para la clase</a:t>
            </a:r>
          </a:p>
          <a:p>
            <a:pPr lvl="1"/>
            <a:r>
              <a:rPr lang="es-ES" b="1" i="1" dirty="0" smtClean="0">
                <a:solidFill>
                  <a:schemeClr val="bg1">
                    <a:lumMod val="95000"/>
                  </a:schemeClr>
                </a:solidFill>
                <a:sym typeface="Wingdings" panose="05000000000000000000" pitchFamily="2" charset="2"/>
              </a:rPr>
              <a:t>No generalizar</a:t>
            </a:r>
          </a:p>
          <a:p>
            <a:pPr lvl="1"/>
            <a:r>
              <a:rPr lang="es-ES" b="1" i="1" dirty="0" smtClean="0">
                <a:solidFill>
                  <a:schemeClr val="bg1">
                    <a:lumMod val="95000"/>
                  </a:schemeClr>
                </a:solidFill>
                <a:sym typeface="Wingdings" panose="05000000000000000000" pitchFamily="2" charset="2"/>
              </a:rPr>
              <a:t>Usar correctamente el lenguaje</a:t>
            </a:r>
          </a:p>
          <a:p>
            <a:pPr lvl="1"/>
            <a:r>
              <a:rPr lang="es-ES" b="1" i="1" dirty="0" smtClean="0">
                <a:solidFill>
                  <a:schemeClr val="bg1">
                    <a:lumMod val="95000"/>
                  </a:schemeClr>
                </a:solidFill>
                <a:sym typeface="Wingdings" panose="05000000000000000000" pitchFamily="2" charset="2"/>
              </a:rPr>
              <a:t>Pensar antes de poner ejemplos o seleccionar ejercicios</a:t>
            </a:r>
            <a:endParaRPr lang="es-ES" b="1" i="1" dirty="0">
              <a:solidFill>
                <a:schemeClr val="bg1">
                  <a:lumMod val="95000"/>
                </a:schemeClr>
              </a:solidFill>
              <a:sym typeface="Wingdings" panose="05000000000000000000" pitchFamily="2" charset="2"/>
            </a:endParaRPr>
          </a:p>
          <a:p>
            <a:pPr lvl="1"/>
            <a:r>
              <a:rPr lang="es-ES" b="1" i="1" dirty="0" smtClean="0">
                <a:solidFill>
                  <a:schemeClr val="bg1">
                    <a:lumMod val="95000"/>
                  </a:schemeClr>
                </a:solidFill>
                <a:sym typeface="Wingdings" panose="05000000000000000000" pitchFamily="2" charset="2"/>
              </a:rPr>
              <a:t>No crear polémicas innecesarias</a:t>
            </a:r>
          </a:p>
          <a:p>
            <a:pPr lvl="1"/>
            <a:r>
              <a:rPr lang="es-ES" b="1" i="1" dirty="0" smtClean="0">
                <a:solidFill>
                  <a:schemeClr val="bg1">
                    <a:lumMod val="95000"/>
                  </a:schemeClr>
                </a:solidFill>
                <a:sym typeface="Wingdings" panose="05000000000000000000" pitchFamily="2" charset="2"/>
              </a:rPr>
              <a:t>Estar al día sobre posibles ofensas </a:t>
            </a:r>
          </a:p>
          <a:p>
            <a:pPr lvl="1"/>
            <a:endParaRPr lang="es-ES" b="1" i="1" dirty="0" smtClean="0">
              <a:solidFill>
                <a:schemeClr val="bg1">
                  <a:lumMod val="95000"/>
                </a:schemeClr>
              </a:solidFill>
              <a:sym typeface="Wingdings" panose="05000000000000000000" pitchFamily="2" charset="2"/>
            </a:endParaRPr>
          </a:p>
          <a:p>
            <a:r>
              <a:rPr lang="es-ES" b="1" i="1" dirty="0" smtClean="0">
                <a:solidFill>
                  <a:schemeClr val="bg1">
                    <a:lumMod val="95000"/>
                  </a:schemeClr>
                </a:solidFill>
                <a:sym typeface="Wingdings" panose="05000000000000000000" pitchFamily="2" charset="2"/>
              </a:rPr>
              <a:t>En definitiva… REFLEXIONAR antes de preparar las clases</a:t>
            </a:r>
            <a:endParaRPr lang="es-ES" b="1" i="1" dirty="0">
              <a:solidFill>
                <a:schemeClr val="bg1">
                  <a:lumMod val="95000"/>
                </a:schemeClr>
              </a:solidFill>
              <a:sym typeface="Wingdings" panose="05000000000000000000" pitchFamily="2" charset="2"/>
            </a:endParaRPr>
          </a:p>
          <a:p>
            <a:pPr lvl="1"/>
            <a:endParaRPr lang="es-ES" dirty="0">
              <a:solidFill>
                <a:schemeClr val="bg1">
                  <a:lumMod val="95000"/>
                </a:schemeClr>
              </a:solidFill>
              <a:sym typeface="Wingdings" panose="05000000000000000000" pitchFamily="2" charset="2"/>
            </a:endParaRPr>
          </a:p>
          <a:p>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1604316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smtClean="0">
                <a:solidFill>
                  <a:schemeClr val="bg1">
                    <a:lumMod val="95000"/>
                  </a:schemeClr>
                </a:solidFill>
                <a:effectLst>
                  <a:outerShdw blurRad="38100" dist="38100" dir="2700000" algn="tl">
                    <a:srgbClr val="000000">
                      <a:alpha val="43137"/>
                    </a:srgbClr>
                  </a:outerShdw>
                </a:effectLst>
              </a:rPr>
              <a:t>La cuestión de Género</a:t>
            </a:r>
            <a:endParaRPr lang="es-ES" sz="4000" b="1" dirty="0">
              <a:solidFill>
                <a:schemeClr val="bg1">
                  <a:lumMod val="95000"/>
                </a:schemeClr>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endParaRPr lang="es-ES" dirty="0">
              <a:solidFill>
                <a:schemeClr val="bg1">
                  <a:lumMod val="95000"/>
                </a:schemeClr>
              </a:solidFill>
            </a:endParaRPr>
          </a:p>
          <a:p>
            <a:r>
              <a:rPr lang="es-ES" dirty="0" smtClean="0">
                <a:solidFill>
                  <a:schemeClr val="bg1">
                    <a:lumMod val="95000"/>
                  </a:schemeClr>
                </a:solidFill>
                <a:sym typeface="Wingdings" panose="05000000000000000000" pitchFamily="2" charset="2"/>
              </a:rPr>
              <a:t>Afecta al trato igualitario entre hombres y mujeres</a:t>
            </a:r>
          </a:p>
          <a:p>
            <a:pPr lvl="1"/>
            <a:r>
              <a:rPr lang="es-ES" dirty="0" smtClean="0">
                <a:solidFill>
                  <a:schemeClr val="bg1">
                    <a:lumMod val="95000"/>
                  </a:schemeClr>
                </a:solidFill>
                <a:sym typeface="Wingdings" panose="05000000000000000000" pitchFamily="2" charset="2"/>
              </a:rPr>
              <a:t>Ejemplos  profesiones, roles domésticos, cuidado de los niños…</a:t>
            </a:r>
          </a:p>
          <a:p>
            <a:pPr lvl="1"/>
            <a:endParaRPr lang="es-ES" dirty="0" smtClean="0">
              <a:solidFill>
                <a:schemeClr val="bg1">
                  <a:lumMod val="95000"/>
                </a:schemeClr>
              </a:solidFill>
              <a:sym typeface="Wingdings" panose="05000000000000000000" pitchFamily="2" charset="2"/>
            </a:endParaRPr>
          </a:p>
          <a:p>
            <a:r>
              <a:rPr lang="es-ES" dirty="0" smtClean="0">
                <a:solidFill>
                  <a:schemeClr val="bg1">
                    <a:lumMod val="95000"/>
                  </a:schemeClr>
                </a:solidFill>
                <a:sym typeface="Wingdings" panose="05000000000000000000" pitchFamily="2" charset="2"/>
              </a:rPr>
              <a:t>Problemática: </a:t>
            </a:r>
          </a:p>
          <a:p>
            <a:pPr lvl="1"/>
            <a:r>
              <a:rPr lang="es-ES" dirty="0" smtClean="0">
                <a:solidFill>
                  <a:schemeClr val="bg1">
                    <a:lumMod val="95000"/>
                  </a:schemeClr>
                </a:solidFill>
                <a:sym typeface="Wingdings" panose="05000000000000000000" pitchFamily="2" charset="2"/>
              </a:rPr>
              <a:t>Mantener el rigor en el uso del español (masculino como género neutro)</a:t>
            </a:r>
          </a:p>
          <a:p>
            <a:pPr lvl="1"/>
            <a:r>
              <a:rPr lang="es-ES" dirty="0" smtClean="0">
                <a:solidFill>
                  <a:schemeClr val="bg1">
                    <a:lumMod val="95000"/>
                  </a:schemeClr>
                </a:solidFill>
                <a:sym typeface="Wingdings" panose="05000000000000000000" pitchFamily="2" charset="2"/>
              </a:rPr>
              <a:t>No caer en el uso abusivo de expresiones no registradas o que lastren el discurso </a:t>
            </a:r>
          </a:p>
          <a:p>
            <a:pPr lvl="2"/>
            <a:r>
              <a:rPr lang="es-ES" dirty="0" smtClean="0">
                <a:solidFill>
                  <a:schemeClr val="bg1">
                    <a:lumMod val="95000"/>
                  </a:schemeClr>
                </a:solidFill>
                <a:sym typeface="Wingdings" panose="05000000000000000000" pitchFamily="2" charset="2"/>
              </a:rPr>
              <a:t>duplicidad de género, </a:t>
            </a:r>
          </a:p>
          <a:p>
            <a:pPr lvl="2"/>
            <a:r>
              <a:rPr lang="es-ES" dirty="0" smtClean="0">
                <a:solidFill>
                  <a:schemeClr val="bg1">
                    <a:lumMod val="95000"/>
                  </a:schemeClr>
                </a:solidFill>
                <a:sym typeface="Wingdings" panose="05000000000000000000" pitchFamily="2" charset="2"/>
              </a:rPr>
              <a:t>uso de artículos y flexiones de género no registradas, </a:t>
            </a:r>
          </a:p>
          <a:p>
            <a:pPr lvl="2"/>
            <a:r>
              <a:rPr lang="es-ES" dirty="0" smtClean="0">
                <a:solidFill>
                  <a:schemeClr val="bg1">
                    <a:lumMod val="95000"/>
                  </a:schemeClr>
                </a:solidFill>
                <a:sym typeface="Wingdings" panose="05000000000000000000" pitchFamily="2" charset="2"/>
              </a:rPr>
              <a:t>uso de la X o la arroba como sustitutos de flexión de género)</a:t>
            </a:r>
          </a:p>
          <a:p>
            <a:pPr lvl="1"/>
            <a:endParaRPr lang="es-ES" dirty="0">
              <a:solidFill>
                <a:schemeClr val="bg1">
                  <a:lumMod val="95000"/>
                </a:schemeClr>
              </a:solidFill>
              <a:sym typeface="Wingdings" panose="05000000000000000000" pitchFamily="2" charset="2"/>
            </a:endParaRPr>
          </a:p>
          <a:p>
            <a:pPr lvl="1"/>
            <a:endParaRPr lang="es-ES" dirty="0">
              <a:solidFill>
                <a:schemeClr val="bg1">
                  <a:lumMod val="95000"/>
                </a:schemeClr>
              </a:solidFill>
              <a:sym typeface="Wingdings" panose="05000000000000000000" pitchFamily="2" charset="2"/>
            </a:endParaRPr>
          </a:p>
          <a:p>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194286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smtClean="0">
                <a:solidFill>
                  <a:schemeClr val="bg1">
                    <a:lumMod val="95000"/>
                  </a:schemeClr>
                </a:solidFill>
                <a:effectLst>
                  <a:outerShdw blurRad="38100" dist="38100" dir="2700000" algn="tl">
                    <a:srgbClr val="000000">
                      <a:alpha val="43137"/>
                    </a:srgbClr>
                  </a:outerShdw>
                </a:effectLst>
              </a:rPr>
              <a:t>¿Por qué debo preparar una clase inclusiva?</a:t>
            </a:r>
            <a:endParaRPr lang="es-ES" sz="4000" b="1" dirty="0">
              <a:solidFill>
                <a:schemeClr val="bg1">
                  <a:lumMod val="95000"/>
                </a:schemeClr>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endParaRPr lang="es-ES" dirty="0">
              <a:solidFill>
                <a:schemeClr val="bg1">
                  <a:lumMod val="95000"/>
                </a:schemeClr>
              </a:solidFill>
            </a:endParaRPr>
          </a:p>
          <a:p>
            <a:r>
              <a:rPr lang="es-ES" dirty="0" smtClean="0">
                <a:solidFill>
                  <a:schemeClr val="bg1">
                    <a:lumMod val="95000"/>
                  </a:schemeClr>
                </a:solidFill>
              </a:rPr>
              <a:t>La inclusión es clave a la hora de concienciar</a:t>
            </a:r>
          </a:p>
          <a:p>
            <a:endParaRPr lang="es-ES" dirty="0" smtClean="0">
              <a:solidFill>
                <a:schemeClr val="bg1">
                  <a:lumMod val="95000"/>
                </a:schemeClr>
              </a:solidFill>
            </a:endParaRPr>
          </a:p>
          <a:p>
            <a:r>
              <a:rPr lang="es-ES" b="1" i="1" dirty="0" smtClean="0">
                <a:solidFill>
                  <a:schemeClr val="bg1">
                    <a:lumMod val="95000"/>
                  </a:schemeClr>
                </a:solidFill>
                <a:sym typeface="Wingdings" panose="05000000000000000000" pitchFamily="2" charset="2"/>
              </a:rPr>
              <a:t>Ser inclusivo no cuesta demasiado, pero no serlo puede perjudicar a otros directa o indirectamente</a:t>
            </a:r>
          </a:p>
          <a:p>
            <a:endParaRPr lang="es-ES" dirty="0" smtClean="0">
              <a:solidFill>
                <a:schemeClr val="bg1">
                  <a:lumMod val="95000"/>
                </a:schemeClr>
              </a:solidFill>
              <a:sym typeface="Wingdings" panose="05000000000000000000" pitchFamily="2" charset="2"/>
            </a:endParaRPr>
          </a:p>
          <a:p>
            <a:r>
              <a:rPr lang="es-ES" dirty="0" smtClean="0">
                <a:solidFill>
                  <a:schemeClr val="bg1">
                    <a:lumMod val="95000"/>
                  </a:schemeClr>
                </a:solidFill>
                <a:sym typeface="Wingdings" panose="05000000000000000000" pitchFamily="2" charset="2"/>
              </a:rPr>
              <a:t>El deber del docente no solo es trasmitir contenidos</a:t>
            </a:r>
          </a:p>
          <a:p>
            <a:endParaRPr lang="es-ES" dirty="0" smtClean="0">
              <a:solidFill>
                <a:schemeClr val="bg1">
                  <a:lumMod val="95000"/>
                </a:schemeClr>
              </a:solidFill>
              <a:sym typeface="Wingdings" panose="05000000000000000000" pitchFamily="2" charset="2"/>
            </a:endParaRPr>
          </a:p>
          <a:p>
            <a:r>
              <a:rPr lang="es-ES" dirty="0" smtClean="0">
                <a:solidFill>
                  <a:schemeClr val="bg1">
                    <a:lumMod val="95000"/>
                  </a:schemeClr>
                </a:solidFill>
                <a:sym typeface="Wingdings" panose="05000000000000000000" pitchFamily="2" charset="2"/>
              </a:rPr>
              <a:t>El docente es una </a:t>
            </a:r>
            <a:r>
              <a:rPr lang="es-ES" b="1" i="1" dirty="0" smtClean="0">
                <a:solidFill>
                  <a:schemeClr val="bg1">
                    <a:lumMod val="95000"/>
                  </a:schemeClr>
                </a:solidFill>
                <a:sym typeface="Wingdings" panose="05000000000000000000" pitchFamily="2" charset="2"/>
              </a:rPr>
              <a:t>referencia</a:t>
            </a:r>
            <a:r>
              <a:rPr lang="es-ES" dirty="0" smtClean="0">
                <a:solidFill>
                  <a:schemeClr val="bg1">
                    <a:lumMod val="95000"/>
                  </a:schemeClr>
                </a:solidFill>
                <a:sym typeface="Wingdings" panose="05000000000000000000" pitchFamily="2" charset="2"/>
              </a:rPr>
              <a:t> para los estudiantes ELE</a:t>
            </a:r>
            <a:endParaRPr lang="es-ES" dirty="0">
              <a:solidFill>
                <a:schemeClr val="bg1">
                  <a:lumMod val="95000"/>
                </a:schemeClr>
              </a:solidFill>
              <a:sym typeface="Wingdings" panose="05000000000000000000" pitchFamily="2" charset="2"/>
            </a:endParaRPr>
          </a:p>
          <a:p>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3812547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smtClean="0">
                <a:solidFill>
                  <a:schemeClr val="bg1">
                    <a:lumMod val="95000"/>
                  </a:schemeClr>
                </a:solidFill>
                <a:effectLst>
                  <a:outerShdw blurRad="38100" dist="38100" dir="2700000" algn="tl">
                    <a:srgbClr val="000000">
                      <a:alpha val="43137"/>
                    </a:srgbClr>
                  </a:outerShdw>
                </a:effectLst>
              </a:rPr>
              <a:t>EJEMPLOS REALES</a:t>
            </a:r>
            <a:endParaRPr lang="es-ES" sz="4000" b="1" dirty="0">
              <a:solidFill>
                <a:schemeClr val="bg1">
                  <a:lumMod val="95000"/>
                </a:schemeClr>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endParaRPr lang="es-ES" dirty="0">
              <a:solidFill>
                <a:schemeClr val="bg1">
                  <a:lumMod val="95000"/>
                </a:schemeClr>
              </a:solidFill>
            </a:endParaRPr>
          </a:p>
          <a:p>
            <a:r>
              <a:rPr lang="es-ES" dirty="0" smtClean="0">
                <a:solidFill>
                  <a:schemeClr val="bg1">
                    <a:lumMod val="95000"/>
                  </a:schemeClr>
                </a:solidFill>
              </a:rPr>
              <a:t>Hay muchos ejemplos de no-inclusión en manuales</a:t>
            </a:r>
          </a:p>
          <a:p>
            <a:r>
              <a:rPr lang="es-ES" dirty="0" smtClean="0">
                <a:solidFill>
                  <a:schemeClr val="bg1">
                    <a:lumMod val="95000"/>
                  </a:schemeClr>
                </a:solidFill>
              </a:rPr>
              <a:t>Pero…, ¿cuántos ejemplos de inclusión conoces?</a:t>
            </a:r>
          </a:p>
          <a:p>
            <a:endParaRPr lang="es-ES" dirty="0" smtClean="0">
              <a:solidFill>
                <a:schemeClr val="bg1">
                  <a:lumMod val="95000"/>
                </a:schemeClr>
              </a:solidFill>
            </a:endParaRPr>
          </a:p>
          <a:p>
            <a:r>
              <a:rPr lang="es-ES" dirty="0" smtClean="0">
                <a:solidFill>
                  <a:schemeClr val="bg1">
                    <a:lumMod val="95000"/>
                  </a:schemeClr>
                </a:solidFill>
              </a:rPr>
              <a:t>Busca el dosier con ejemplos reales en los documentos adjuntos</a:t>
            </a:r>
            <a:endParaRPr lang="es-ES" dirty="0" smtClean="0">
              <a:solidFill>
                <a:schemeClr val="bg1">
                  <a:lumMod val="95000"/>
                </a:schemeClr>
              </a:solidFill>
            </a:endParaRPr>
          </a:p>
          <a:p>
            <a:endParaRPr lang="es-ES" dirty="0" smtClean="0">
              <a:solidFill>
                <a:schemeClr val="bg1">
                  <a:lumMod val="95000"/>
                </a:schemeClr>
              </a:solidFill>
            </a:endParaRPr>
          </a:p>
          <a:p>
            <a:r>
              <a:rPr lang="es-ES" dirty="0" smtClean="0">
                <a:solidFill>
                  <a:schemeClr val="bg1">
                    <a:lumMod val="95000"/>
                  </a:schemeClr>
                </a:solidFill>
              </a:rPr>
              <a:t>¿Utilizarías esos ejercicios en clase? ¿Cómo presentarías la actividad? ¿Harías algún comentario previo a la actividad?</a:t>
            </a:r>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4071876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smtClean="0">
                <a:solidFill>
                  <a:schemeClr val="bg1">
                    <a:lumMod val="95000"/>
                  </a:schemeClr>
                </a:solidFill>
                <a:effectLst>
                  <a:outerShdw blurRad="38100" dist="38100" dir="2700000" algn="tl">
                    <a:srgbClr val="000000">
                      <a:alpha val="43137"/>
                    </a:srgbClr>
                  </a:outerShdw>
                </a:effectLst>
              </a:rPr>
              <a:t>EJEMPLOS REALES</a:t>
            </a:r>
            <a:endParaRPr lang="es-ES" sz="4000" b="1" dirty="0">
              <a:solidFill>
                <a:schemeClr val="bg1">
                  <a:lumMod val="95000"/>
                </a:schemeClr>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839795"/>
          </a:xfrm>
        </p:spPr>
        <p:txBody>
          <a:bodyPr>
            <a:normAutofit lnSpcReduction="10000"/>
          </a:bodyPr>
          <a:lstStyle/>
          <a:p>
            <a:r>
              <a:rPr lang="es-ES" dirty="0" smtClean="0">
                <a:solidFill>
                  <a:schemeClr val="bg1">
                    <a:lumMod val="95000"/>
                  </a:schemeClr>
                </a:solidFill>
              </a:rPr>
              <a:t>La Real Academia de la Lengua, el Diccionario y la inclusión</a:t>
            </a:r>
            <a:endParaRPr lang="es-ES" dirty="0" smtClean="0">
              <a:solidFill>
                <a:schemeClr val="bg1">
                  <a:lumMod val="95000"/>
                </a:schemeClr>
              </a:solidFill>
            </a:endParaRPr>
          </a:p>
          <a:p>
            <a:endParaRPr lang="es-ES" dirty="0" smtClean="0">
              <a:solidFill>
                <a:schemeClr val="bg1">
                  <a:lumMod val="95000"/>
                </a:schemeClr>
              </a:solidFill>
            </a:endParaRPr>
          </a:p>
          <a:p>
            <a:r>
              <a:rPr lang="es-ES" dirty="0" smtClean="0">
                <a:solidFill>
                  <a:schemeClr val="bg1">
                    <a:lumMod val="95000"/>
                  </a:schemeClr>
                </a:solidFill>
              </a:rPr>
              <a:t>¿Puede ser inclusivo un diccionario? ¿Cómo?</a:t>
            </a:r>
          </a:p>
          <a:p>
            <a:endParaRPr lang="es-ES" dirty="0" smtClean="0">
              <a:solidFill>
                <a:schemeClr val="bg1">
                  <a:lumMod val="95000"/>
                </a:schemeClr>
              </a:solidFill>
            </a:endParaRPr>
          </a:p>
          <a:p>
            <a:r>
              <a:rPr lang="es-ES" dirty="0" smtClean="0">
                <a:solidFill>
                  <a:schemeClr val="bg1">
                    <a:lumMod val="95000"/>
                  </a:schemeClr>
                </a:solidFill>
              </a:rPr>
              <a:t>¿Se pueden omitir o incluir palabras en el diccionario para lograr una mayor integración?</a:t>
            </a:r>
          </a:p>
          <a:p>
            <a:endParaRPr lang="es-ES" dirty="0" smtClean="0">
              <a:solidFill>
                <a:schemeClr val="bg1">
                  <a:lumMod val="95000"/>
                </a:schemeClr>
              </a:solidFill>
            </a:endParaRPr>
          </a:p>
          <a:p>
            <a:r>
              <a:rPr lang="es-ES" dirty="0" smtClean="0">
                <a:solidFill>
                  <a:schemeClr val="bg1">
                    <a:lumMod val="95000"/>
                  </a:schemeClr>
                </a:solidFill>
              </a:rPr>
              <a:t>¿Dónde está el límite entre el rigor y la </a:t>
            </a:r>
            <a:r>
              <a:rPr lang="es-ES" dirty="0" err="1" smtClean="0">
                <a:solidFill>
                  <a:schemeClr val="bg1">
                    <a:lumMod val="95000"/>
                  </a:schemeClr>
                </a:solidFill>
              </a:rPr>
              <a:t>inclusividad</a:t>
            </a:r>
            <a:r>
              <a:rPr lang="es-ES" dirty="0" smtClean="0">
                <a:solidFill>
                  <a:schemeClr val="bg1">
                    <a:lumMod val="95000"/>
                  </a:schemeClr>
                </a:solidFill>
              </a:rPr>
              <a:t>?</a:t>
            </a:r>
          </a:p>
          <a:p>
            <a:endParaRPr lang="es-ES" dirty="0" smtClean="0">
              <a:solidFill>
                <a:schemeClr val="bg1">
                  <a:lumMod val="95000"/>
                </a:schemeClr>
              </a:solidFill>
            </a:endParaRPr>
          </a:p>
          <a:p>
            <a:r>
              <a:rPr lang="es-ES" dirty="0" smtClean="0">
                <a:solidFill>
                  <a:schemeClr val="bg1">
                    <a:lumMod val="95000"/>
                  </a:schemeClr>
                </a:solidFill>
              </a:rPr>
              <a:t>¿Hay un límite?</a:t>
            </a:r>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4071876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smtClean="0">
                <a:solidFill>
                  <a:schemeClr val="bg1">
                    <a:lumMod val="95000"/>
                  </a:schemeClr>
                </a:solidFill>
                <a:effectLst>
                  <a:outerShdw blurRad="38100" dist="38100" dir="2700000" algn="tl">
                    <a:srgbClr val="000000">
                      <a:alpha val="43137"/>
                    </a:srgbClr>
                  </a:outerShdw>
                </a:effectLst>
              </a:rPr>
              <a:t>La RAE y la inclusión</a:t>
            </a:r>
            <a:endParaRPr lang="es-ES" sz="4000" b="1" dirty="0">
              <a:solidFill>
                <a:schemeClr val="bg1">
                  <a:lumMod val="95000"/>
                </a:schemeClr>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839795"/>
          </a:xfrm>
        </p:spPr>
        <p:txBody>
          <a:bodyPr>
            <a:normAutofit/>
          </a:bodyPr>
          <a:lstStyle/>
          <a:p>
            <a:endParaRPr lang="es-ES" dirty="0" smtClean="0">
              <a:solidFill>
                <a:schemeClr val="bg1">
                  <a:lumMod val="95000"/>
                </a:schemeClr>
              </a:solidFill>
            </a:endParaRPr>
          </a:p>
          <a:p>
            <a:r>
              <a:rPr lang="es-ES" dirty="0" smtClean="0">
                <a:solidFill>
                  <a:schemeClr val="bg1">
                    <a:lumMod val="95000"/>
                  </a:schemeClr>
                </a:solidFill>
              </a:rPr>
              <a:t>«</a:t>
            </a:r>
            <a:r>
              <a:rPr lang="es-ES" dirty="0" smtClean="0">
                <a:solidFill>
                  <a:schemeClr val="bg1">
                    <a:lumMod val="95000"/>
                  </a:schemeClr>
                </a:solidFill>
              </a:rPr>
              <a:t>La corrección política —ha comenzado señalando en su ponencia Darío Villanueva— es una nueva forma de censura. Una censura perversa, para la que no estábamos preparados, pues no la ejerce el Estado, el Gobierno, el Partido o la Iglesia, sino fragmentos difusos de lo que denominamos sociedad civil».</a:t>
            </a:r>
          </a:p>
          <a:p>
            <a:pPr lvl="0">
              <a:buNone/>
            </a:pPr>
            <a:endParaRPr lang="es-ES" sz="2000" u="sng" dirty="0" smtClean="0">
              <a:solidFill>
                <a:schemeClr val="bg1">
                  <a:lumMod val="95000"/>
                </a:schemeClr>
              </a:solidFill>
              <a:hlinkClick r:id="rId2"/>
            </a:endParaRPr>
          </a:p>
          <a:p>
            <a:pPr>
              <a:buNone/>
            </a:pPr>
            <a:r>
              <a:rPr lang="es-ES" sz="2000" u="sng" dirty="0" smtClean="0">
                <a:solidFill>
                  <a:schemeClr val="bg1">
                    <a:lumMod val="95000"/>
                  </a:schemeClr>
                </a:solidFill>
                <a:hlinkClick r:id="rId3"/>
              </a:rPr>
              <a:t>https</a:t>
            </a:r>
            <a:r>
              <a:rPr lang="es-ES" sz="2000" u="sng" dirty="0" smtClean="0">
                <a:solidFill>
                  <a:schemeClr val="bg1">
                    <a:lumMod val="95000"/>
                  </a:schemeClr>
                </a:solidFill>
                <a:hlinkClick r:id="rId3"/>
              </a:rPr>
              <a:t>://</a:t>
            </a:r>
            <a:r>
              <a:rPr lang="es-ES" sz="2000" u="sng" dirty="0" smtClean="0">
                <a:solidFill>
                  <a:schemeClr val="bg1">
                    <a:lumMod val="95000"/>
                  </a:schemeClr>
                </a:solidFill>
                <a:hlinkClick r:id="rId3"/>
              </a:rPr>
              <a:t>www.rae.es/noticia/dario-villanueva-la-correccion-politica-es-una-nueva-forma-de-censura</a:t>
            </a:r>
            <a:r>
              <a:rPr lang="es-ES" sz="2000" u="sng" dirty="0" smtClean="0">
                <a:solidFill>
                  <a:schemeClr val="bg1">
                    <a:lumMod val="95000"/>
                  </a:schemeClr>
                </a:solidFill>
              </a:rPr>
              <a:t> </a:t>
            </a:r>
            <a:r>
              <a:rPr lang="es-ES" sz="2000" dirty="0" smtClean="0">
                <a:solidFill>
                  <a:schemeClr val="bg1">
                    <a:lumMod val="95000"/>
                  </a:schemeClr>
                </a:solidFill>
              </a:rPr>
              <a:t>(14-III-18)</a:t>
            </a:r>
            <a:endParaRPr lang="es-ES" sz="2000" dirty="0" smtClean="0">
              <a:solidFill>
                <a:schemeClr val="bg1">
                  <a:lumMod val="95000"/>
                </a:schemeClr>
              </a:solidFill>
            </a:endParaRPr>
          </a:p>
          <a:p>
            <a:pPr lvl="0">
              <a:buNone/>
            </a:pPr>
            <a:endParaRPr lang="es-ES" sz="2000" dirty="0" smtClean="0">
              <a:solidFill>
                <a:schemeClr val="bg1">
                  <a:lumMod val="95000"/>
                </a:schemeClr>
              </a:solidFill>
            </a:endParaRPr>
          </a:p>
          <a:p>
            <a:endParaRPr lang="es-ES" dirty="0"/>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4"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6"/>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4071876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smtClean="0">
                <a:solidFill>
                  <a:schemeClr val="bg1">
                    <a:lumMod val="95000"/>
                  </a:schemeClr>
                </a:solidFill>
                <a:effectLst>
                  <a:outerShdw blurRad="38100" dist="38100" dir="2700000" algn="tl">
                    <a:srgbClr val="000000">
                      <a:alpha val="43137"/>
                    </a:srgbClr>
                  </a:outerShdw>
                </a:effectLst>
              </a:rPr>
              <a:t>La RAE y la inclusión</a:t>
            </a:r>
            <a:endParaRPr lang="es-ES" sz="4000" b="1" dirty="0">
              <a:solidFill>
                <a:schemeClr val="bg1">
                  <a:lumMod val="95000"/>
                </a:schemeClr>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839795"/>
          </a:xfrm>
        </p:spPr>
        <p:txBody>
          <a:bodyPr>
            <a:normAutofit/>
          </a:bodyPr>
          <a:lstStyle/>
          <a:p>
            <a:pPr lvl="0"/>
            <a:r>
              <a:rPr lang="es-ES" dirty="0" smtClean="0">
                <a:solidFill>
                  <a:schemeClr val="bg1">
                    <a:lumMod val="95000"/>
                  </a:schemeClr>
                </a:solidFill>
              </a:rPr>
              <a:t>Para </a:t>
            </a:r>
            <a:r>
              <a:rPr lang="es-ES" dirty="0" smtClean="0">
                <a:solidFill>
                  <a:schemeClr val="bg1">
                    <a:lumMod val="95000"/>
                  </a:schemeClr>
                </a:solidFill>
              </a:rPr>
              <a:t>Ivonne Bordelois, la corrección política «es la estrategia contra los ofensores». La lingüista ha destacado que «la corrección política en la lengua es una fuente constante de eufemismos que intenta mitigar matices discriminatorios, por ejemplo, en nuestra lengua pasamos de</a:t>
            </a:r>
            <a:r>
              <a:rPr lang="es-ES" i="1" dirty="0" smtClean="0">
                <a:solidFill>
                  <a:schemeClr val="bg1">
                    <a:lumMod val="95000"/>
                  </a:schemeClr>
                </a:solidFill>
              </a:rPr>
              <a:t> sirvientas</a:t>
            </a:r>
            <a:r>
              <a:rPr lang="es-ES" dirty="0" smtClean="0">
                <a:solidFill>
                  <a:schemeClr val="bg1">
                    <a:lumMod val="95000"/>
                  </a:schemeClr>
                </a:solidFill>
              </a:rPr>
              <a:t> a </a:t>
            </a:r>
            <a:r>
              <a:rPr lang="es-ES" i="1" dirty="0" smtClean="0">
                <a:solidFill>
                  <a:schemeClr val="bg1">
                    <a:lumMod val="95000"/>
                  </a:schemeClr>
                </a:solidFill>
              </a:rPr>
              <a:t>mucamas</a:t>
            </a:r>
            <a:r>
              <a:rPr lang="es-ES" dirty="0" smtClean="0">
                <a:solidFill>
                  <a:schemeClr val="bg1">
                    <a:lumMod val="95000"/>
                  </a:schemeClr>
                </a:solidFill>
              </a:rPr>
              <a:t>, luego</a:t>
            </a:r>
            <a:r>
              <a:rPr lang="es-ES" i="1" dirty="0" smtClean="0">
                <a:solidFill>
                  <a:schemeClr val="bg1">
                    <a:lumMod val="95000"/>
                  </a:schemeClr>
                </a:solidFill>
              </a:rPr>
              <a:t> muchachas</a:t>
            </a:r>
            <a:r>
              <a:rPr lang="es-ES" dirty="0" smtClean="0">
                <a:solidFill>
                  <a:schemeClr val="bg1">
                    <a:lumMod val="95000"/>
                  </a:schemeClr>
                </a:solidFill>
              </a:rPr>
              <a:t> y más tarde </a:t>
            </a:r>
            <a:r>
              <a:rPr lang="es-ES" i="1" dirty="0" smtClean="0">
                <a:solidFill>
                  <a:schemeClr val="bg1">
                    <a:lumMod val="95000"/>
                  </a:schemeClr>
                </a:solidFill>
              </a:rPr>
              <a:t>empleadas</a:t>
            </a:r>
            <a:r>
              <a:rPr lang="es-ES" dirty="0" smtClean="0">
                <a:solidFill>
                  <a:schemeClr val="bg1">
                    <a:lumMod val="95000"/>
                  </a:schemeClr>
                </a:solidFill>
              </a:rPr>
              <a:t>. Del mismo modo, los </a:t>
            </a:r>
            <a:r>
              <a:rPr lang="es-ES" i="1" dirty="0" smtClean="0">
                <a:solidFill>
                  <a:schemeClr val="bg1">
                    <a:lumMod val="95000"/>
                  </a:schemeClr>
                </a:solidFill>
              </a:rPr>
              <a:t>porteros </a:t>
            </a:r>
            <a:r>
              <a:rPr lang="es-ES" dirty="0" smtClean="0">
                <a:solidFill>
                  <a:schemeClr val="bg1">
                    <a:lumMod val="95000"/>
                  </a:schemeClr>
                </a:solidFill>
              </a:rPr>
              <a:t>evolucionaron a </a:t>
            </a:r>
            <a:r>
              <a:rPr lang="es-ES" i="1" dirty="0" smtClean="0">
                <a:solidFill>
                  <a:schemeClr val="bg1">
                    <a:lumMod val="95000"/>
                  </a:schemeClr>
                </a:solidFill>
              </a:rPr>
              <a:t>conserjes</a:t>
            </a:r>
            <a:r>
              <a:rPr lang="es-ES" dirty="0" smtClean="0">
                <a:solidFill>
                  <a:schemeClr val="bg1">
                    <a:lumMod val="95000"/>
                  </a:schemeClr>
                </a:solidFill>
              </a:rPr>
              <a:t> y de ahí a </a:t>
            </a:r>
            <a:r>
              <a:rPr lang="es-ES" i="1" dirty="0" smtClean="0">
                <a:solidFill>
                  <a:schemeClr val="bg1">
                    <a:lumMod val="95000"/>
                  </a:schemeClr>
                </a:solidFill>
              </a:rPr>
              <a:t>encargados</a:t>
            </a:r>
            <a:r>
              <a:rPr lang="es-ES" dirty="0" smtClean="0">
                <a:solidFill>
                  <a:schemeClr val="bg1">
                    <a:lumMod val="95000"/>
                  </a:schemeClr>
                </a:solidFill>
              </a:rPr>
              <a:t>. Cada uno de estos pasos supone un avance en la conciencia colectiva acerca de la sensibilidad que comparten los miembros de estos grupos</a:t>
            </a:r>
            <a:r>
              <a:rPr lang="es-ES" dirty="0" smtClean="0">
                <a:solidFill>
                  <a:schemeClr val="bg1">
                    <a:lumMod val="95000"/>
                  </a:schemeClr>
                </a:solidFill>
              </a:rPr>
              <a:t>».</a:t>
            </a:r>
          </a:p>
          <a:p>
            <a:pPr lvl="0">
              <a:buNone/>
            </a:pPr>
            <a:endParaRPr lang="es-ES" sz="2000" u="sng" dirty="0" smtClean="0">
              <a:solidFill>
                <a:schemeClr val="bg1">
                  <a:lumMod val="95000"/>
                </a:schemeClr>
              </a:solidFill>
              <a:hlinkClick r:id="rId2"/>
            </a:endParaRPr>
          </a:p>
          <a:p>
            <a:pPr lvl="0">
              <a:buNone/>
            </a:pPr>
            <a:r>
              <a:rPr lang="es-ES" sz="2000" u="sng" dirty="0" smtClean="0">
                <a:solidFill>
                  <a:schemeClr val="bg1">
                    <a:lumMod val="95000"/>
                  </a:schemeClr>
                </a:solidFill>
                <a:hlinkClick r:id="rId2"/>
              </a:rPr>
              <a:t> </a:t>
            </a:r>
            <a:r>
              <a:rPr lang="es-ES" sz="2000" u="sng" dirty="0" smtClean="0">
                <a:solidFill>
                  <a:schemeClr val="bg1">
                    <a:lumMod val="95000"/>
                  </a:schemeClr>
                </a:solidFill>
                <a:hlinkClick r:id="rId2"/>
              </a:rPr>
              <a:t>https://</a:t>
            </a:r>
            <a:r>
              <a:rPr lang="es-ES" sz="2000" u="sng" dirty="0" smtClean="0">
                <a:solidFill>
                  <a:schemeClr val="bg1">
                    <a:lumMod val="95000"/>
                  </a:schemeClr>
                </a:solidFill>
                <a:hlinkClick r:id="rId2"/>
              </a:rPr>
              <a:t>www.rae.es/noticia/alvarez-de-miranda-nadie-tiene-poder-para-actuar-sobre-el-rumbo-del-idioma</a:t>
            </a:r>
            <a:r>
              <a:rPr lang="es-ES" sz="2000" dirty="0" smtClean="0">
                <a:solidFill>
                  <a:schemeClr val="bg1">
                    <a:lumMod val="95000"/>
                  </a:schemeClr>
                </a:solidFill>
              </a:rPr>
              <a:t> (30-III-19)</a:t>
            </a:r>
            <a:endParaRPr lang="es-ES" sz="2000" dirty="0" smtClean="0">
              <a:solidFill>
                <a:schemeClr val="bg1">
                  <a:lumMod val="95000"/>
                </a:schemeClr>
              </a:solidFill>
            </a:endParaRPr>
          </a:p>
          <a:p>
            <a:endParaRPr lang="es-ES" dirty="0"/>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3"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5"/>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4071876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0">
              <a:srgbClr val="9B0000"/>
            </a:gs>
            <a:gs pos="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9" y="1997095"/>
            <a:ext cx="10515600" cy="1325563"/>
          </a:xfrm>
          <a:ln w="38100">
            <a:solidFill>
              <a:srgbClr val="C1CACF"/>
            </a:solidFill>
          </a:ln>
        </p:spPr>
        <p:txBody>
          <a:bodyPr>
            <a:normAutofit/>
          </a:bodyPr>
          <a:lstStyle/>
          <a:p>
            <a:pPr algn="ctr"/>
            <a:r>
              <a:rPr lang="es-ES" sz="6000" b="1" dirty="0" smtClean="0">
                <a:solidFill>
                  <a:schemeClr val="bg1">
                    <a:lumMod val="85000"/>
                  </a:schemeClr>
                </a:solidFill>
                <a:effectLst>
                  <a:outerShdw blurRad="38100" dist="38100" dir="2700000" algn="tl">
                    <a:srgbClr val="000000">
                      <a:alpha val="43137"/>
                    </a:srgbClr>
                  </a:outerShdw>
                </a:effectLst>
              </a:rPr>
              <a:t>GRACIAS</a:t>
            </a:r>
            <a:endParaRPr lang="es-ES" sz="6000" b="1" dirty="0">
              <a:solidFill>
                <a:schemeClr val="bg1">
                  <a:lumMod val="85000"/>
                </a:schemeClr>
              </a:solidFill>
              <a:effectLst>
                <a:outerShdw blurRad="38100" dist="38100" dir="2700000" algn="tl">
                  <a:srgbClr val="000000">
                    <a:alpha val="43137"/>
                  </a:srgbClr>
                </a:outerShdw>
              </a:effectLst>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527343"/>
          <a:ext cx="12192000" cy="1330657"/>
        </p:xfrm>
        <a:graphic>
          <a:graphicData uri="http://schemas.openxmlformats.org/drawingml/2006/table">
            <a:tbl>
              <a:tblPr firstRow="1" bandRow="1">
                <a:tableStyleId>{5C22544A-7EE6-4342-B048-85BDC9FD1C3A}</a:tableStyleId>
              </a:tblPr>
              <a:tblGrid>
                <a:gridCol w="12192000">
                  <a:extLst>
                    <a:ext uri="{9D8B030D-6E8A-4147-A177-3AD203B41FA5}">
                      <a16:colId xmlns="" xmlns:a16="http://schemas.microsoft.com/office/drawing/2014/main" val="959480868"/>
                    </a:ext>
                  </a:extLst>
                </a:gridCol>
              </a:tblGrid>
              <a:tr h="1330657">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081206" y="5702409"/>
            <a:ext cx="1826341" cy="949102"/>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234718" y="5866129"/>
            <a:ext cx="3390900" cy="621665"/>
          </a:xfrm>
          <a:prstGeom prst="rect">
            <a:avLst/>
          </a:prstGeom>
          <a:ln w="38100">
            <a:solidFill>
              <a:srgbClr val="C1CACF"/>
            </a:solidFill>
          </a:ln>
        </p:spPr>
      </p:pic>
      <p:pic>
        <p:nvPicPr>
          <p:cNvPr id="11" name="Imagen 10">
            <a:extLst>
              <a:ext uri="{FF2B5EF4-FFF2-40B4-BE49-F238E27FC236}">
                <a16:creationId xmlns="" xmlns:a16="http://schemas.microsoft.com/office/drawing/2014/main" id="{04B1A182-E3F3-D5EC-7DB6-AFAB178C1514}"/>
              </a:ext>
            </a:extLst>
          </p:cNvPr>
          <p:cNvPicPr>
            <a:picLocks noChangeAspect="1"/>
          </p:cNvPicPr>
          <p:nvPr/>
        </p:nvPicPr>
        <p:blipFill>
          <a:blip r:embed="rId4"/>
          <a:stretch>
            <a:fillRect/>
          </a:stretch>
        </p:blipFill>
        <p:spPr>
          <a:xfrm>
            <a:off x="5194104" y="5616258"/>
            <a:ext cx="1121403" cy="1121403"/>
          </a:xfrm>
          <a:prstGeom prst="rect">
            <a:avLst/>
          </a:prstGeom>
        </p:spPr>
      </p:pic>
    </p:spTree>
    <p:extLst>
      <p:ext uri="{BB962C8B-B14F-4D97-AF65-F5344CB8AC3E}">
        <p14:creationId xmlns="" xmlns:p14="http://schemas.microsoft.com/office/powerpoint/2010/main" val="230575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LA INCLUSIÓN EN LA CLASE ELE</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r>
              <a:rPr lang="es-ES" dirty="0">
                <a:solidFill>
                  <a:schemeClr val="bg1">
                    <a:lumMod val="95000"/>
                  </a:schemeClr>
                </a:solidFill>
              </a:rPr>
              <a:t>‘Inclusión’ </a:t>
            </a:r>
            <a:r>
              <a:rPr lang="es-ES" i="1" dirty="0">
                <a:solidFill>
                  <a:schemeClr val="bg1">
                    <a:lumMod val="95000"/>
                  </a:schemeClr>
                </a:solidFill>
              </a:rPr>
              <a:t>versus</a:t>
            </a:r>
            <a:r>
              <a:rPr lang="es-ES" dirty="0">
                <a:solidFill>
                  <a:schemeClr val="bg1">
                    <a:lumMod val="95000"/>
                  </a:schemeClr>
                </a:solidFill>
              </a:rPr>
              <a:t> ‘integración’</a:t>
            </a:r>
          </a:p>
          <a:p>
            <a:r>
              <a:rPr lang="es-ES" dirty="0">
                <a:solidFill>
                  <a:schemeClr val="bg1">
                    <a:lumMod val="95000"/>
                  </a:schemeClr>
                </a:solidFill>
              </a:rPr>
              <a:t>Evolución del concepto de ‘inclusión’</a:t>
            </a:r>
          </a:p>
          <a:p>
            <a:r>
              <a:rPr lang="es-ES" dirty="0">
                <a:solidFill>
                  <a:schemeClr val="bg1">
                    <a:lumMod val="95000"/>
                  </a:schemeClr>
                </a:solidFill>
              </a:rPr>
              <a:t>Aplicación práctica</a:t>
            </a:r>
          </a:p>
          <a:p>
            <a:r>
              <a:rPr lang="es-ES" dirty="0">
                <a:solidFill>
                  <a:schemeClr val="bg1">
                    <a:lumMod val="95000"/>
                  </a:schemeClr>
                </a:solidFill>
              </a:rPr>
              <a:t>Inclusión en la clase ELE</a:t>
            </a:r>
          </a:p>
          <a:p>
            <a:pPr lvl="1"/>
            <a:r>
              <a:rPr lang="es-ES" dirty="0">
                <a:solidFill>
                  <a:schemeClr val="bg1">
                    <a:lumMod val="95000"/>
                  </a:schemeClr>
                </a:solidFill>
              </a:rPr>
              <a:t>Género</a:t>
            </a:r>
          </a:p>
          <a:p>
            <a:pPr lvl="1"/>
            <a:r>
              <a:rPr lang="es-ES" dirty="0">
                <a:solidFill>
                  <a:schemeClr val="bg1">
                    <a:lumMod val="95000"/>
                  </a:schemeClr>
                </a:solidFill>
              </a:rPr>
              <a:t>Minorías</a:t>
            </a:r>
          </a:p>
          <a:p>
            <a:pPr lvl="1"/>
            <a:r>
              <a:rPr lang="es-ES" dirty="0">
                <a:solidFill>
                  <a:schemeClr val="bg1">
                    <a:lumMod val="95000"/>
                  </a:schemeClr>
                </a:solidFill>
              </a:rPr>
              <a:t>Multiculturalismo </a:t>
            </a:r>
          </a:p>
          <a:p>
            <a:r>
              <a:rPr lang="es-ES" dirty="0">
                <a:solidFill>
                  <a:schemeClr val="bg1">
                    <a:lumMod val="95000"/>
                  </a:schemeClr>
                </a:solidFill>
              </a:rPr>
              <a:t>Ejemplos reales </a:t>
            </a:r>
          </a:p>
          <a:p>
            <a:r>
              <a:rPr lang="es-ES" dirty="0">
                <a:solidFill>
                  <a:schemeClr val="bg1">
                    <a:lumMod val="95000"/>
                  </a:schemeClr>
                </a:solidFill>
              </a:rPr>
              <a:t>¿Cómo implemento la inclusión en mi clase?</a:t>
            </a: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extLst>
              <p:ext uri="{D42A27DB-BD31-4B8C-83A1-F6EECF244321}">
                <p14:modId xmlns="" xmlns:p14="http://schemas.microsoft.com/office/powerpoint/2010/main" val="1463867212"/>
              </p:ext>
            </p:extLst>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1517247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‘INCLUSIÓN’ </a:t>
            </a:r>
            <a:r>
              <a:rPr lang="es-ES" sz="4000" b="1" i="1" dirty="0">
                <a:solidFill>
                  <a:schemeClr val="bg1">
                    <a:lumMod val="95000"/>
                  </a:schemeClr>
                </a:solidFill>
                <a:effectLst>
                  <a:outerShdw blurRad="38100" dist="38100" dir="2700000" algn="tl">
                    <a:srgbClr val="000000">
                      <a:alpha val="43137"/>
                    </a:srgbClr>
                  </a:outerShdw>
                </a:effectLst>
              </a:rPr>
              <a:t>versus </a:t>
            </a:r>
            <a:r>
              <a:rPr lang="es-ES" sz="4000" b="1" dirty="0">
                <a:solidFill>
                  <a:schemeClr val="bg1">
                    <a:lumMod val="95000"/>
                  </a:schemeClr>
                </a:solidFill>
                <a:effectLst>
                  <a:outerShdw blurRad="38100" dist="38100" dir="2700000" algn="tl">
                    <a:srgbClr val="000000">
                      <a:alpha val="43137"/>
                    </a:srgbClr>
                  </a:outerShdw>
                </a:effectLst>
              </a:rPr>
              <a:t>‘INTEGRACIÓN’</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normAutofit/>
          </a:bodyPr>
          <a:lstStyle/>
          <a:p>
            <a:endParaRPr lang="es-ES" b="1" dirty="0">
              <a:solidFill>
                <a:schemeClr val="bg1">
                  <a:lumMod val="95000"/>
                </a:schemeClr>
              </a:solidFill>
            </a:endParaRPr>
          </a:p>
          <a:p>
            <a:pPr>
              <a:spcBef>
                <a:spcPts val="600"/>
              </a:spcBef>
              <a:spcAft>
                <a:spcPts val="600"/>
              </a:spcAft>
            </a:pPr>
            <a:r>
              <a:rPr lang="es-ES" b="1" u="sng" dirty="0">
                <a:solidFill>
                  <a:schemeClr val="bg1">
                    <a:lumMod val="95000"/>
                  </a:schemeClr>
                </a:solidFill>
              </a:rPr>
              <a:t>Integración</a:t>
            </a:r>
            <a:r>
              <a:rPr lang="es-ES" dirty="0">
                <a:solidFill>
                  <a:schemeClr val="bg1">
                    <a:lumMod val="95000"/>
                  </a:schemeClr>
                </a:solidFill>
              </a:rPr>
              <a:t> </a:t>
            </a:r>
            <a:r>
              <a:rPr lang="es-ES" dirty="0">
                <a:solidFill>
                  <a:schemeClr val="bg1">
                    <a:lumMod val="95000"/>
                  </a:schemeClr>
                </a:solidFill>
                <a:sym typeface="Wingdings" panose="05000000000000000000" pitchFamily="2" charset="2"/>
              </a:rPr>
              <a:t> se tiene en cuenta a los estudiantes  con necesidades 		especiales (aprendizaje, movilidad, sensitivas…) </a:t>
            </a:r>
            <a:r>
              <a:rPr lang="es-ES" b="1" dirty="0">
                <a:solidFill>
                  <a:schemeClr val="bg1">
                    <a:lumMod val="95000"/>
                  </a:schemeClr>
                </a:solidFill>
                <a:sym typeface="Wingdings" panose="05000000000000000000" pitchFamily="2" charset="2"/>
              </a:rPr>
              <a:t>presentes</a:t>
            </a:r>
            <a:r>
              <a:rPr lang="es-ES" dirty="0">
                <a:solidFill>
                  <a:schemeClr val="bg1">
                    <a:lumMod val="95000"/>
                  </a:schemeClr>
                </a:solidFill>
                <a:sym typeface="Wingdings" panose="05000000000000000000" pitchFamily="2" charset="2"/>
              </a:rPr>
              <a:t> 		en el aula o centro</a:t>
            </a:r>
          </a:p>
          <a:p>
            <a:pPr>
              <a:spcBef>
                <a:spcPts val="600"/>
              </a:spcBef>
              <a:spcAft>
                <a:spcPts val="600"/>
              </a:spcAft>
            </a:pPr>
            <a:endParaRPr lang="es-ES" dirty="0">
              <a:solidFill>
                <a:schemeClr val="bg1">
                  <a:lumMod val="95000"/>
                </a:schemeClr>
              </a:solidFill>
              <a:sym typeface="Wingdings" panose="05000000000000000000" pitchFamily="2" charset="2"/>
            </a:endParaRPr>
          </a:p>
          <a:p>
            <a:pPr>
              <a:spcBef>
                <a:spcPts val="600"/>
              </a:spcBef>
              <a:spcAft>
                <a:spcPts val="600"/>
              </a:spcAft>
            </a:pPr>
            <a:r>
              <a:rPr lang="es-ES" b="1" u="sng" dirty="0">
                <a:solidFill>
                  <a:schemeClr val="bg1">
                    <a:lumMod val="95000"/>
                  </a:schemeClr>
                </a:solidFill>
                <a:sym typeface="Wingdings" panose="05000000000000000000" pitchFamily="2" charset="2"/>
              </a:rPr>
              <a:t>Inclusión</a:t>
            </a:r>
            <a:r>
              <a:rPr lang="es-ES" dirty="0">
                <a:solidFill>
                  <a:schemeClr val="bg1">
                    <a:lumMod val="95000"/>
                  </a:schemeClr>
                </a:solidFill>
                <a:sym typeface="Wingdings" panose="05000000000000000000" pitchFamily="2" charset="2"/>
              </a:rPr>
              <a:t>  se tiene en cuenta de una forma global y multicultural a 		todas las posibilidades, </a:t>
            </a:r>
            <a:r>
              <a:rPr lang="es-ES" b="1" dirty="0">
                <a:solidFill>
                  <a:schemeClr val="bg1">
                    <a:lumMod val="95000"/>
                  </a:schemeClr>
                </a:solidFill>
                <a:sym typeface="Wingdings" panose="05000000000000000000" pitchFamily="2" charset="2"/>
              </a:rPr>
              <a:t>sin importar si hay presencia </a:t>
            </a:r>
            <a:r>
              <a:rPr lang="es-ES" dirty="0">
                <a:solidFill>
                  <a:schemeClr val="bg1">
                    <a:lumMod val="95000"/>
                  </a:schemeClr>
                </a:solidFill>
                <a:sym typeface="Wingdings" panose="05000000000000000000" pitchFamily="2" charset="2"/>
              </a:rPr>
              <a:t>de 			estos colectivos en el aula o centro</a:t>
            </a:r>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1159341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‘INCLUSIÓN’ </a:t>
            </a:r>
            <a:r>
              <a:rPr lang="es-ES" sz="4000" b="1" i="1" dirty="0">
                <a:solidFill>
                  <a:schemeClr val="bg1">
                    <a:lumMod val="95000"/>
                  </a:schemeClr>
                </a:solidFill>
                <a:effectLst>
                  <a:outerShdw blurRad="38100" dist="38100" dir="2700000" algn="tl">
                    <a:srgbClr val="000000">
                      <a:alpha val="43137"/>
                    </a:srgbClr>
                  </a:outerShdw>
                </a:effectLst>
              </a:rPr>
              <a:t>versus </a:t>
            </a:r>
            <a:r>
              <a:rPr lang="es-ES" sz="4000" b="1" dirty="0">
                <a:solidFill>
                  <a:schemeClr val="bg1">
                    <a:lumMod val="95000"/>
                  </a:schemeClr>
                </a:solidFill>
                <a:effectLst>
                  <a:outerShdw blurRad="38100" dist="38100" dir="2700000" algn="tl">
                    <a:srgbClr val="000000">
                      <a:alpha val="43137"/>
                    </a:srgbClr>
                  </a:outerShdw>
                </a:effectLst>
              </a:rPr>
              <a:t>‘INTEGRACIÓN’</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normAutofit/>
          </a:bodyPr>
          <a:lstStyle/>
          <a:p>
            <a:endParaRPr lang="es-ES" b="1" dirty="0">
              <a:solidFill>
                <a:schemeClr val="bg1">
                  <a:lumMod val="95000"/>
                </a:schemeClr>
              </a:solidFill>
            </a:endParaRPr>
          </a:p>
          <a:p>
            <a:pPr>
              <a:spcBef>
                <a:spcPts val="600"/>
              </a:spcBef>
              <a:spcAft>
                <a:spcPts val="600"/>
              </a:spcAft>
            </a:pPr>
            <a:endParaRPr lang="es-ES" b="1" dirty="0">
              <a:solidFill>
                <a:schemeClr val="bg1">
                  <a:lumMod val="95000"/>
                </a:schemeClr>
              </a:solidFill>
            </a:endParaRPr>
          </a:p>
          <a:p>
            <a:pPr>
              <a:spcBef>
                <a:spcPts val="600"/>
              </a:spcBef>
              <a:spcAft>
                <a:spcPts val="600"/>
              </a:spcAft>
            </a:pPr>
            <a:r>
              <a:rPr lang="es-ES" b="1" u="sng" dirty="0">
                <a:solidFill>
                  <a:schemeClr val="bg1">
                    <a:lumMod val="95000"/>
                  </a:schemeClr>
                </a:solidFill>
              </a:rPr>
              <a:t>Integración</a:t>
            </a:r>
            <a:r>
              <a:rPr lang="es-ES" dirty="0">
                <a:solidFill>
                  <a:schemeClr val="bg1">
                    <a:lumMod val="95000"/>
                  </a:schemeClr>
                </a:solidFill>
              </a:rPr>
              <a:t> </a:t>
            </a:r>
            <a:r>
              <a:rPr lang="es-ES" dirty="0">
                <a:solidFill>
                  <a:schemeClr val="bg1">
                    <a:lumMod val="95000"/>
                  </a:schemeClr>
                </a:solidFill>
                <a:sym typeface="Wingdings" panose="05000000000000000000" pitchFamily="2" charset="2"/>
              </a:rPr>
              <a:t> Necesidades especiales  físicas o cognitivas</a:t>
            </a:r>
          </a:p>
          <a:p>
            <a:pPr>
              <a:spcBef>
                <a:spcPts val="600"/>
              </a:spcBef>
              <a:spcAft>
                <a:spcPts val="600"/>
              </a:spcAft>
            </a:pPr>
            <a:endParaRPr lang="es-ES" dirty="0">
              <a:solidFill>
                <a:schemeClr val="bg1">
                  <a:lumMod val="95000"/>
                </a:schemeClr>
              </a:solidFill>
              <a:sym typeface="Wingdings" panose="05000000000000000000" pitchFamily="2" charset="2"/>
            </a:endParaRPr>
          </a:p>
          <a:p>
            <a:pPr>
              <a:spcBef>
                <a:spcPts val="600"/>
              </a:spcBef>
              <a:spcAft>
                <a:spcPts val="600"/>
              </a:spcAft>
            </a:pPr>
            <a:endParaRPr lang="es-ES" b="1" dirty="0">
              <a:solidFill>
                <a:schemeClr val="bg1">
                  <a:lumMod val="95000"/>
                </a:schemeClr>
              </a:solidFill>
              <a:sym typeface="Wingdings" panose="05000000000000000000" pitchFamily="2" charset="2"/>
            </a:endParaRPr>
          </a:p>
          <a:p>
            <a:pPr>
              <a:spcBef>
                <a:spcPts val="600"/>
              </a:spcBef>
              <a:spcAft>
                <a:spcPts val="600"/>
              </a:spcAft>
            </a:pPr>
            <a:r>
              <a:rPr lang="es-ES" b="1" u="sng" dirty="0">
                <a:solidFill>
                  <a:schemeClr val="bg1">
                    <a:lumMod val="95000"/>
                  </a:schemeClr>
                </a:solidFill>
                <a:sym typeface="Wingdings" panose="05000000000000000000" pitchFamily="2" charset="2"/>
              </a:rPr>
              <a:t>Inclusión</a:t>
            </a:r>
            <a:r>
              <a:rPr lang="es-ES" dirty="0">
                <a:solidFill>
                  <a:schemeClr val="bg1">
                    <a:lumMod val="95000"/>
                  </a:schemeClr>
                </a:solidFill>
                <a:sym typeface="Wingdings" panose="05000000000000000000" pitchFamily="2" charset="2"/>
              </a:rPr>
              <a:t>  género, orientación sexual, confesión, cultura, idioma…</a:t>
            </a:r>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1339196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EVOLUCIÓN DE LA INCLUSIÓN</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endParaRPr lang="es-ES" dirty="0">
              <a:solidFill>
                <a:schemeClr val="bg1">
                  <a:lumMod val="95000"/>
                </a:schemeClr>
              </a:solidFill>
            </a:endParaRPr>
          </a:p>
          <a:p>
            <a:r>
              <a:rPr lang="es-ES" dirty="0">
                <a:solidFill>
                  <a:schemeClr val="bg1">
                    <a:lumMod val="95000"/>
                  </a:schemeClr>
                </a:solidFill>
              </a:rPr>
              <a:t>1994 </a:t>
            </a:r>
            <a:r>
              <a:rPr lang="es-ES" dirty="0">
                <a:solidFill>
                  <a:schemeClr val="bg1">
                    <a:lumMod val="95000"/>
                  </a:schemeClr>
                </a:solidFill>
                <a:sym typeface="Wingdings" panose="05000000000000000000" pitchFamily="2" charset="2"/>
              </a:rPr>
              <a:t> </a:t>
            </a:r>
            <a:r>
              <a:rPr lang="es-ES" i="1" dirty="0">
                <a:solidFill>
                  <a:schemeClr val="bg1">
                    <a:lumMod val="95000"/>
                  </a:schemeClr>
                </a:solidFill>
                <a:sym typeface="Wingdings" panose="05000000000000000000" pitchFamily="2" charset="2"/>
              </a:rPr>
              <a:t>Declaración de Salamanca </a:t>
            </a:r>
          </a:p>
          <a:p>
            <a:endParaRPr lang="es-ES" dirty="0">
              <a:solidFill>
                <a:schemeClr val="bg1">
                  <a:lumMod val="95000"/>
                </a:schemeClr>
              </a:solidFill>
            </a:endParaRPr>
          </a:p>
          <a:p>
            <a:r>
              <a:rPr lang="es-ES" dirty="0">
                <a:solidFill>
                  <a:schemeClr val="bg1">
                    <a:lumMod val="95000"/>
                  </a:schemeClr>
                </a:solidFill>
              </a:rPr>
              <a:t>2000</a:t>
            </a:r>
            <a:r>
              <a:rPr lang="es-ES" dirty="0">
                <a:solidFill>
                  <a:schemeClr val="bg1">
                    <a:lumMod val="95000"/>
                  </a:schemeClr>
                </a:solidFill>
                <a:sym typeface="Wingdings" panose="05000000000000000000" pitchFamily="2" charset="2"/>
              </a:rPr>
              <a:t> </a:t>
            </a:r>
            <a:r>
              <a:rPr lang="es-ES" i="1" dirty="0">
                <a:solidFill>
                  <a:schemeClr val="bg1">
                    <a:lumMod val="95000"/>
                  </a:schemeClr>
                </a:solidFill>
                <a:sym typeface="Wingdings" panose="05000000000000000000" pitchFamily="2" charset="2"/>
              </a:rPr>
              <a:t>Educación para todos </a:t>
            </a:r>
            <a:r>
              <a:rPr lang="es-ES" dirty="0">
                <a:solidFill>
                  <a:schemeClr val="bg1">
                    <a:lumMod val="95000"/>
                  </a:schemeClr>
                </a:solidFill>
                <a:sym typeface="Wingdings" panose="05000000000000000000" pitchFamily="2" charset="2"/>
              </a:rPr>
              <a:t>(Foro Mundial de Educación, Dakar)</a:t>
            </a:r>
          </a:p>
          <a:p>
            <a:endParaRPr lang="es-ES" dirty="0">
              <a:solidFill>
                <a:schemeClr val="bg1">
                  <a:lumMod val="95000"/>
                </a:schemeClr>
              </a:solidFill>
            </a:endParaRPr>
          </a:p>
          <a:p>
            <a:r>
              <a:rPr lang="es-ES" dirty="0">
                <a:solidFill>
                  <a:schemeClr val="bg1">
                    <a:lumMod val="95000"/>
                  </a:schemeClr>
                </a:solidFill>
              </a:rPr>
              <a:t>2014 </a:t>
            </a:r>
            <a:r>
              <a:rPr lang="es-ES" dirty="0">
                <a:solidFill>
                  <a:schemeClr val="bg1">
                    <a:lumMod val="95000"/>
                  </a:schemeClr>
                </a:solidFill>
                <a:sym typeface="Wingdings" panose="05000000000000000000" pitchFamily="2" charset="2"/>
              </a:rPr>
              <a:t> </a:t>
            </a:r>
            <a:r>
              <a:rPr lang="es-ES" i="1" dirty="0" err="1">
                <a:solidFill>
                  <a:schemeClr val="bg1">
                    <a:lumMod val="95000"/>
                  </a:schemeClr>
                </a:solidFill>
                <a:sym typeface="Wingdings" panose="05000000000000000000" pitchFamily="2" charset="2"/>
              </a:rPr>
              <a:t>European</a:t>
            </a:r>
            <a:r>
              <a:rPr lang="es-ES" i="1" dirty="0">
                <a:solidFill>
                  <a:schemeClr val="bg1">
                    <a:lumMod val="95000"/>
                  </a:schemeClr>
                </a:solidFill>
                <a:sym typeface="Wingdings" panose="05000000000000000000" pitchFamily="2" charset="2"/>
              </a:rPr>
              <a:t> Agency </a:t>
            </a:r>
            <a:r>
              <a:rPr lang="es-ES" i="1" dirty="0" err="1">
                <a:solidFill>
                  <a:schemeClr val="bg1">
                    <a:lumMod val="95000"/>
                  </a:schemeClr>
                </a:solidFill>
                <a:sym typeface="Wingdings" panose="05000000000000000000" pitchFamily="2" charset="2"/>
              </a:rPr>
              <a:t>for</a:t>
            </a:r>
            <a:r>
              <a:rPr lang="es-ES" i="1" dirty="0">
                <a:solidFill>
                  <a:schemeClr val="bg1">
                    <a:lumMod val="95000"/>
                  </a:schemeClr>
                </a:solidFill>
                <a:sym typeface="Wingdings" panose="05000000000000000000" pitchFamily="2" charset="2"/>
              </a:rPr>
              <a:t> </a:t>
            </a:r>
            <a:r>
              <a:rPr lang="es-ES" i="1" dirty="0" err="1">
                <a:solidFill>
                  <a:schemeClr val="bg1">
                    <a:lumMod val="95000"/>
                  </a:schemeClr>
                </a:solidFill>
                <a:sym typeface="Wingdings" panose="05000000000000000000" pitchFamily="2" charset="2"/>
              </a:rPr>
              <a:t>Special</a:t>
            </a:r>
            <a:r>
              <a:rPr lang="es-ES" i="1" dirty="0">
                <a:solidFill>
                  <a:schemeClr val="bg1">
                    <a:lumMod val="95000"/>
                  </a:schemeClr>
                </a:solidFill>
                <a:sym typeface="Wingdings" panose="05000000000000000000" pitchFamily="2" charset="2"/>
              </a:rPr>
              <a:t> </a:t>
            </a:r>
            <a:r>
              <a:rPr lang="es-ES" i="1" dirty="0" err="1">
                <a:solidFill>
                  <a:schemeClr val="bg1">
                    <a:lumMod val="95000"/>
                  </a:schemeClr>
                </a:solidFill>
                <a:sym typeface="Wingdings" panose="05000000000000000000" pitchFamily="2" charset="2"/>
              </a:rPr>
              <a:t>Needs</a:t>
            </a:r>
            <a:r>
              <a:rPr lang="es-ES" i="1" dirty="0">
                <a:solidFill>
                  <a:schemeClr val="bg1">
                    <a:lumMod val="95000"/>
                  </a:schemeClr>
                </a:solidFill>
                <a:sym typeface="Wingdings" panose="05000000000000000000" pitchFamily="2" charset="2"/>
              </a:rPr>
              <a:t> and Inclusive </a:t>
            </a:r>
            <a:r>
              <a:rPr lang="es-ES" i="1" dirty="0" err="1">
                <a:solidFill>
                  <a:schemeClr val="bg1">
                    <a:lumMod val="95000"/>
                  </a:schemeClr>
                </a:solidFill>
                <a:sym typeface="Wingdings" panose="05000000000000000000" pitchFamily="2" charset="2"/>
              </a:rPr>
              <a:t>Education</a:t>
            </a:r>
            <a:endParaRPr lang="es-ES" i="1" dirty="0">
              <a:solidFill>
                <a:schemeClr val="bg1">
                  <a:lumMod val="95000"/>
                </a:schemeClr>
              </a:solidFill>
              <a:sym typeface="Wingdings" panose="05000000000000000000" pitchFamily="2" charset="2"/>
            </a:endParaRPr>
          </a:p>
          <a:p>
            <a:endParaRPr lang="es-ES" i="1" dirty="0">
              <a:solidFill>
                <a:schemeClr val="bg1">
                  <a:lumMod val="95000"/>
                </a:schemeClr>
              </a:solidFill>
              <a:sym typeface="Wingdings" panose="05000000000000000000" pitchFamily="2" charset="2"/>
            </a:endParaRPr>
          </a:p>
          <a:p>
            <a:r>
              <a:rPr lang="es-ES" dirty="0">
                <a:solidFill>
                  <a:schemeClr val="bg1">
                    <a:lumMod val="95000"/>
                  </a:schemeClr>
                </a:solidFill>
                <a:sym typeface="Wingdings" panose="05000000000000000000" pitchFamily="2" charset="2"/>
              </a:rPr>
              <a:t>2020  </a:t>
            </a:r>
            <a:r>
              <a:rPr lang="es-ES" i="1" dirty="0" err="1">
                <a:solidFill>
                  <a:schemeClr val="bg1">
                    <a:lumMod val="95000"/>
                  </a:schemeClr>
                </a:solidFill>
                <a:sym typeface="Wingdings" panose="05000000000000000000" pitchFamily="2" charset="2"/>
              </a:rPr>
              <a:t>Inclusion</a:t>
            </a:r>
            <a:r>
              <a:rPr lang="es-ES" i="1" dirty="0">
                <a:solidFill>
                  <a:schemeClr val="bg1">
                    <a:lumMod val="95000"/>
                  </a:schemeClr>
                </a:solidFill>
                <a:sym typeface="Wingdings" panose="05000000000000000000" pitchFamily="2" charset="2"/>
              </a:rPr>
              <a:t> and </a:t>
            </a:r>
            <a:r>
              <a:rPr lang="es-ES" i="1" dirty="0" err="1">
                <a:solidFill>
                  <a:schemeClr val="bg1">
                    <a:lumMod val="95000"/>
                  </a:schemeClr>
                </a:solidFill>
                <a:sym typeface="Wingdings" panose="05000000000000000000" pitchFamily="2" charset="2"/>
              </a:rPr>
              <a:t>Education</a:t>
            </a:r>
            <a:r>
              <a:rPr lang="es-ES" i="1" dirty="0">
                <a:solidFill>
                  <a:schemeClr val="bg1">
                    <a:lumMod val="95000"/>
                  </a:schemeClr>
                </a:solidFill>
                <a:sym typeface="Wingdings" panose="05000000000000000000" pitchFamily="2" charset="2"/>
              </a:rPr>
              <a:t>: </a:t>
            </a:r>
            <a:r>
              <a:rPr lang="es-ES" i="1" dirty="0" err="1">
                <a:solidFill>
                  <a:schemeClr val="bg1">
                    <a:lumMod val="95000"/>
                  </a:schemeClr>
                </a:solidFill>
                <a:sym typeface="Wingdings" panose="05000000000000000000" pitchFamily="2" charset="2"/>
              </a:rPr>
              <a:t>All</a:t>
            </a:r>
            <a:r>
              <a:rPr lang="es-ES" i="1" dirty="0">
                <a:solidFill>
                  <a:schemeClr val="bg1">
                    <a:lumMod val="95000"/>
                  </a:schemeClr>
                </a:solidFill>
                <a:sym typeface="Wingdings" panose="05000000000000000000" pitchFamily="2" charset="2"/>
              </a:rPr>
              <a:t> </a:t>
            </a:r>
            <a:r>
              <a:rPr lang="es-ES" i="1" dirty="0" err="1">
                <a:solidFill>
                  <a:schemeClr val="bg1">
                    <a:lumMod val="95000"/>
                  </a:schemeClr>
                </a:solidFill>
                <a:sym typeface="Wingdings" panose="05000000000000000000" pitchFamily="2" charset="2"/>
              </a:rPr>
              <a:t>Means</a:t>
            </a:r>
            <a:r>
              <a:rPr lang="es-ES" i="1" dirty="0">
                <a:solidFill>
                  <a:schemeClr val="bg1">
                    <a:lumMod val="95000"/>
                  </a:schemeClr>
                </a:solidFill>
                <a:sym typeface="Wingdings" panose="05000000000000000000" pitchFamily="2" charset="2"/>
              </a:rPr>
              <a:t> </a:t>
            </a:r>
            <a:r>
              <a:rPr lang="es-ES" i="1" dirty="0" err="1">
                <a:solidFill>
                  <a:schemeClr val="bg1">
                    <a:lumMod val="95000"/>
                  </a:schemeClr>
                </a:solidFill>
                <a:sym typeface="Wingdings" panose="05000000000000000000" pitchFamily="2" charset="2"/>
              </a:rPr>
              <a:t>All</a:t>
            </a:r>
            <a:r>
              <a:rPr lang="es-ES" dirty="0">
                <a:solidFill>
                  <a:schemeClr val="bg1">
                    <a:lumMod val="95000"/>
                  </a:schemeClr>
                </a:solidFill>
                <a:sym typeface="Wingdings" panose="05000000000000000000" pitchFamily="2" charset="2"/>
              </a:rPr>
              <a:t> (GEM, UNESCO)</a:t>
            </a:r>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519958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APLICACIÓN PRÁCTICA</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endParaRPr lang="es-ES" dirty="0">
              <a:solidFill>
                <a:schemeClr val="bg1">
                  <a:lumMod val="95000"/>
                </a:schemeClr>
              </a:solidFill>
            </a:endParaRPr>
          </a:p>
          <a:p>
            <a:r>
              <a:rPr lang="es-ES" dirty="0">
                <a:solidFill>
                  <a:schemeClr val="bg1">
                    <a:lumMod val="95000"/>
                  </a:schemeClr>
                </a:solidFill>
              </a:rPr>
              <a:t>Dependiente de Gobiernos Centrales, Comunidades, centros… </a:t>
            </a:r>
          </a:p>
          <a:p>
            <a:r>
              <a:rPr lang="es-ES" dirty="0">
                <a:solidFill>
                  <a:schemeClr val="bg1">
                    <a:lumMod val="95000"/>
                  </a:schemeClr>
                </a:solidFill>
              </a:rPr>
              <a:t>En cada país se lleva a cabo una estrategia</a:t>
            </a:r>
          </a:p>
          <a:p>
            <a:r>
              <a:rPr lang="es-ES" dirty="0">
                <a:solidFill>
                  <a:schemeClr val="bg1">
                    <a:lumMod val="95000"/>
                  </a:schemeClr>
                </a:solidFill>
              </a:rPr>
              <a:t>En la Unión Europea se aprecia un intento unificador de estas políticas</a:t>
            </a:r>
          </a:p>
          <a:p>
            <a:endParaRPr lang="es-ES" dirty="0">
              <a:solidFill>
                <a:schemeClr val="bg1">
                  <a:lumMod val="95000"/>
                </a:schemeClr>
              </a:solidFill>
            </a:endParaRPr>
          </a:p>
          <a:p>
            <a:r>
              <a:rPr lang="es-ES" dirty="0">
                <a:solidFill>
                  <a:schemeClr val="bg1">
                    <a:lumMod val="95000"/>
                  </a:schemeClr>
                </a:solidFill>
              </a:rPr>
              <a:t>…y, ¿en la clase de ELE?</a:t>
            </a: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1419579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APLICACIÓN PRÁCTICA EN LA CLASE </a:t>
            </a:r>
            <a:r>
              <a:rPr lang="es-ES" sz="4000" b="1" dirty="0" smtClean="0">
                <a:solidFill>
                  <a:schemeClr val="bg1">
                    <a:lumMod val="95000"/>
                  </a:schemeClr>
                </a:solidFill>
                <a:effectLst>
                  <a:outerShdw blurRad="38100" dist="38100" dir="2700000" algn="tl">
                    <a:srgbClr val="000000">
                      <a:alpha val="43137"/>
                    </a:srgbClr>
                  </a:outerShdw>
                </a:effectLst>
              </a:rPr>
              <a:t> ELE</a:t>
            </a:r>
            <a:endParaRPr lang="es-ES" sz="4000" b="1" dirty="0">
              <a:solidFill>
                <a:schemeClr val="bg1">
                  <a:lumMod val="95000"/>
                </a:schemeClr>
              </a:solidFill>
              <a:effectLst>
                <a:outerShdw blurRad="38100" dist="38100" dir="2700000" algn="tl">
                  <a:srgbClr val="000000">
                    <a:alpha val="43137"/>
                  </a:srgbClr>
                </a:outerShdw>
              </a:effectLst>
            </a:endParaRP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normAutofit/>
          </a:bodyPr>
          <a:lstStyle/>
          <a:p>
            <a:endParaRPr lang="es-ES" dirty="0">
              <a:solidFill>
                <a:schemeClr val="bg1">
                  <a:lumMod val="95000"/>
                </a:schemeClr>
              </a:solidFill>
            </a:endParaRPr>
          </a:p>
          <a:p>
            <a:r>
              <a:rPr lang="es-ES" dirty="0" smtClean="0">
                <a:solidFill>
                  <a:schemeClr val="bg1">
                    <a:lumMod val="95000"/>
                  </a:schemeClr>
                </a:solidFill>
              </a:rPr>
              <a:t>Depende </a:t>
            </a:r>
            <a:r>
              <a:rPr lang="es-ES" dirty="0">
                <a:solidFill>
                  <a:schemeClr val="bg1">
                    <a:lumMod val="95000"/>
                  </a:schemeClr>
                </a:solidFill>
              </a:rPr>
              <a:t>del centro, de su plan curricular y de cada docente</a:t>
            </a:r>
          </a:p>
          <a:p>
            <a:endParaRPr lang="es-ES" dirty="0" smtClean="0">
              <a:solidFill>
                <a:schemeClr val="bg1">
                  <a:lumMod val="95000"/>
                </a:schemeClr>
              </a:solidFill>
            </a:endParaRPr>
          </a:p>
          <a:p>
            <a:r>
              <a:rPr lang="es-ES" dirty="0" smtClean="0">
                <a:solidFill>
                  <a:schemeClr val="bg1">
                    <a:lumMod val="95000"/>
                  </a:schemeClr>
                </a:solidFill>
              </a:rPr>
              <a:t>No </a:t>
            </a:r>
            <a:r>
              <a:rPr lang="es-ES" dirty="0">
                <a:solidFill>
                  <a:schemeClr val="bg1">
                    <a:lumMod val="95000"/>
                  </a:schemeClr>
                </a:solidFill>
              </a:rPr>
              <a:t>todos los centros ni los materiales que se utilizan están </a:t>
            </a:r>
            <a:br>
              <a:rPr lang="es-ES" dirty="0">
                <a:solidFill>
                  <a:schemeClr val="bg1">
                    <a:lumMod val="95000"/>
                  </a:schemeClr>
                </a:solidFill>
              </a:rPr>
            </a:br>
            <a:r>
              <a:rPr lang="es-ES" dirty="0">
                <a:solidFill>
                  <a:schemeClr val="bg1">
                    <a:lumMod val="95000"/>
                  </a:schemeClr>
                </a:solidFill>
              </a:rPr>
              <a:t>en sintonía con la inclusión</a:t>
            </a:r>
          </a:p>
          <a:p>
            <a:endParaRPr lang="es-ES" dirty="0" smtClean="0">
              <a:solidFill>
                <a:schemeClr val="bg1">
                  <a:lumMod val="95000"/>
                </a:schemeClr>
              </a:solidFill>
            </a:endParaRPr>
          </a:p>
          <a:p>
            <a:r>
              <a:rPr lang="es-ES" dirty="0" smtClean="0">
                <a:solidFill>
                  <a:schemeClr val="bg1">
                    <a:lumMod val="95000"/>
                  </a:schemeClr>
                </a:solidFill>
              </a:rPr>
              <a:t>Se </a:t>
            </a:r>
            <a:r>
              <a:rPr lang="es-ES" dirty="0">
                <a:solidFill>
                  <a:schemeClr val="bg1">
                    <a:lumMod val="95000"/>
                  </a:schemeClr>
                </a:solidFill>
              </a:rPr>
              <a:t>puede aplicar </a:t>
            </a:r>
            <a:r>
              <a:rPr lang="es-ES" dirty="0" smtClean="0">
                <a:solidFill>
                  <a:schemeClr val="bg1">
                    <a:lumMod val="95000"/>
                  </a:schemeClr>
                </a:solidFill>
              </a:rPr>
              <a:t>de </a:t>
            </a:r>
            <a:r>
              <a:rPr lang="es-ES" b="1" i="1" dirty="0" smtClean="0">
                <a:solidFill>
                  <a:schemeClr val="bg1">
                    <a:lumMod val="95000"/>
                  </a:schemeClr>
                </a:solidFill>
              </a:rPr>
              <a:t>forma activa o pasiva</a:t>
            </a:r>
            <a:r>
              <a:rPr lang="es-ES" dirty="0" smtClean="0">
                <a:solidFill>
                  <a:schemeClr val="bg1">
                    <a:lumMod val="95000"/>
                  </a:schemeClr>
                </a:solidFill>
              </a:rPr>
              <a:t>, en </a:t>
            </a:r>
            <a:r>
              <a:rPr lang="es-ES" b="1" i="1" dirty="0" smtClean="0">
                <a:solidFill>
                  <a:schemeClr val="bg1">
                    <a:lumMod val="95000"/>
                  </a:schemeClr>
                </a:solidFill>
              </a:rPr>
              <a:t>varios </a:t>
            </a:r>
            <a:r>
              <a:rPr lang="es-ES" b="1" i="1" dirty="0">
                <a:solidFill>
                  <a:schemeClr val="bg1">
                    <a:lumMod val="95000"/>
                  </a:schemeClr>
                </a:solidFill>
              </a:rPr>
              <a:t>niveles </a:t>
            </a:r>
            <a:r>
              <a:rPr lang="es-ES" dirty="0">
                <a:solidFill>
                  <a:schemeClr val="bg1">
                    <a:lumMod val="95000"/>
                  </a:schemeClr>
                </a:solidFill>
              </a:rPr>
              <a:t>y en varias </a:t>
            </a:r>
            <a:r>
              <a:rPr lang="es-ES" b="1" i="1" dirty="0">
                <a:solidFill>
                  <a:schemeClr val="bg1">
                    <a:lumMod val="95000"/>
                  </a:schemeClr>
                </a:solidFill>
              </a:rPr>
              <a:t>áreas de influencia</a:t>
            </a:r>
          </a:p>
          <a:p>
            <a:pPr marL="0" indent="0">
              <a:buNone/>
            </a:pPr>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3416137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APLICACIÓN PRÁCTICA EN LA CLASE DE ELE</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normAutofit/>
          </a:bodyPr>
          <a:lstStyle/>
          <a:p>
            <a:endParaRPr lang="es-ES" dirty="0">
              <a:solidFill>
                <a:schemeClr val="bg1">
                  <a:lumMod val="95000"/>
                </a:schemeClr>
              </a:solidFill>
            </a:endParaRPr>
          </a:p>
          <a:p>
            <a:r>
              <a:rPr lang="es-ES" dirty="0" smtClean="0">
                <a:solidFill>
                  <a:schemeClr val="bg1">
                    <a:lumMod val="95000"/>
                  </a:schemeClr>
                </a:solidFill>
              </a:rPr>
              <a:t>INCLUSIÓN ACTIVA</a:t>
            </a:r>
          </a:p>
          <a:p>
            <a:pPr lvl="1"/>
            <a:r>
              <a:rPr lang="es-ES" dirty="0" smtClean="0">
                <a:solidFill>
                  <a:schemeClr val="bg1">
                    <a:lumMod val="95000"/>
                  </a:schemeClr>
                </a:solidFill>
              </a:rPr>
              <a:t>Se trata de incluir a quienes están presentes en el aula</a:t>
            </a:r>
            <a:endParaRPr lang="es-ES" dirty="0">
              <a:solidFill>
                <a:schemeClr val="bg1">
                  <a:lumMod val="95000"/>
                </a:schemeClr>
              </a:solidFill>
            </a:endParaRPr>
          </a:p>
          <a:p>
            <a:endParaRPr lang="es-ES" dirty="0" smtClean="0">
              <a:solidFill>
                <a:schemeClr val="bg1">
                  <a:lumMod val="95000"/>
                </a:schemeClr>
              </a:solidFill>
            </a:endParaRPr>
          </a:p>
          <a:p>
            <a:r>
              <a:rPr lang="es-ES" dirty="0" smtClean="0">
                <a:solidFill>
                  <a:schemeClr val="bg1">
                    <a:lumMod val="95000"/>
                  </a:schemeClr>
                </a:solidFill>
              </a:rPr>
              <a:t>INCLUSIÓN PASIVA</a:t>
            </a:r>
          </a:p>
          <a:p>
            <a:pPr lvl="1"/>
            <a:r>
              <a:rPr lang="es-ES" dirty="0" smtClean="0">
                <a:solidFill>
                  <a:schemeClr val="bg1">
                    <a:lumMod val="95000"/>
                  </a:schemeClr>
                </a:solidFill>
              </a:rPr>
              <a:t>Se introduce la inclusión para crear concienciación sobre estos problemas en quienes no los sufren</a:t>
            </a:r>
          </a:p>
          <a:p>
            <a:pPr lvl="1"/>
            <a:r>
              <a:rPr lang="es-ES" b="1" i="1" dirty="0" smtClean="0">
                <a:solidFill>
                  <a:schemeClr val="bg1">
                    <a:lumMod val="95000"/>
                  </a:schemeClr>
                </a:solidFill>
              </a:rPr>
              <a:t>En la medida de lo posible, se debe tratar de implementar SIEMPRE</a:t>
            </a:r>
            <a:endParaRPr lang="es-ES" b="1" i="1" dirty="0">
              <a:solidFill>
                <a:schemeClr val="bg1">
                  <a:lumMod val="95000"/>
                </a:schemeClr>
              </a:solidFill>
            </a:endParaRPr>
          </a:p>
          <a:p>
            <a:pPr marL="0" indent="0">
              <a:buNone/>
            </a:pPr>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3416137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9B0000"/>
            </a:gs>
            <a:gs pos="100000">
              <a:srgbClr val="9B0000"/>
            </a:gs>
            <a:gs pos="100000">
              <a:srgbClr val="024152"/>
            </a:gs>
            <a:gs pos="100000">
              <a:srgbClr val="024152"/>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EED9F05-A59E-4B95-259E-CD384246E17D}"/>
              </a:ext>
            </a:extLst>
          </p:cNvPr>
          <p:cNvSpPr>
            <a:spLocks noGrp="1"/>
          </p:cNvSpPr>
          <p:nvPr>
            <p:ph type="title"/>
          </p:nvPr>
        </p:nvSpPr>
        <p:spPr>
          <a:xfrm>
            <a:off x="838198" y="130164"/>
            <a:ext cx="10639097" cy="689643"/>
          </a:xfrm>
          <a:ln w="38100">
            <a:gradFill>
              <a:gsLst>
                <a:gs pos="92000">
                  <a:srgbClr val="9B0000"/>
                </a:gs>
                <a:gs pos="100000">
                  <a:srgbClr val="C1CACF"/>
                </a:gs>
                <a:gs pos="100000">
                  <a:srgbClr val="C1CACF"/>
                </a:gs>
                <a:gs pos="100000">
                  <a:srgbClr val="C1CACF"/>
                </a:gs>
              </a:gsLst>
              <a:lin ang="5400000" scaled="1"/>
            </a:gradFill>
          </a:ln>
        </p:spPr>
        <p:txBody>
          <a:bodyPr>
            <a:normAutofit/>
          </a:bodyPr>
          <a:lstStyle/>
          <a:p>
            <a:pPr algn="ctr"/>
            <a:r>
              <a:rPr lang="es-ES" sz="4000" b="1" dirty="0">
                <a:solidFill>
                  <a:schemeClr val="bg1">
                    <a:lumMod val="95000"/>
                  </a:schemeClr>
                </a:solidFill>
                <a:effectLst>
                  <a:outerShdw blurRad="38100" dist="38100" dir="2700000" algn="tl">
                    <a:srgbClr val="000000">
                      <a:alpha val="43137"/>
                    </a:srgbClr>
                  </a:outerShdw>
                </a:effectLst>
              </a:rPr>
              <a:t>NIVELES DE APLICACIÓN</a:t>
            </a:r>
          </a:p>
        </p:txBody>
      </p:sp>
      <p:sp>
        <p:nvSpPr>
          <p:cNvPr id="3" name="Marcador de contenido 2">
            <a:extLst>
              <a:ext uri="{FF2B5EF4-FFF2-40B4-BE49-F238E27FC236}">
                <a16:creationId xmlns="" xmlns:a16="http://schemas.microsoft.com/office/drawing/2014/main" id="{666AA29C-8CB1-D94E-A7EE-C2008F3B1C04}"/>
              </a:ext>
            </a:extLst>
          </p:cNvPr>
          <p:cNvSpPr>
            <a:spLocks noGrp="1"/>
          </p:cNvSpPr>
          <p:nvPr>
            <p:ph idx="1"/>
          </p:nvPr>
        </p:nvSpPr>
        <p:spPr>
          <a:xfrm>
            <a:off x="838199" y="1025428"/>
            <a:ext cx="10639097" cy="4613915"/>
          </a:xfrm>
        </p:spPr>
        <p:txBody>
          <a:bodyPr/>
          <a:lstStyle/>
          <a:p>
            <a:r>
              <a:rPr lang="es-ES" dirty="0">
                <a:solidFill>
                  <a:schemeClr val="bg1">
                    <a:lumMod val="95000"/>
                  </a:schemeClr>
                </a:solidFill>
              </a:rPr>
              <a:t>Niveles:</a:t>
            </a:r>
          </a:p>
          <a:p>
            <a:pPr lvl="1"/>
            <a:r>
              <a:rPr lang="es-ES" dirty="0">
                <a:solidFill>
                  <a:schemeClr val="bg1">
                    <a:lumMod val="95000"/>
                  </a:schemeClr>
                </a:solidFill>
                <a:sym typeface="Wingdings" panose="05000000000000000000" pitchFamily="2" charset="2"/>
              </a:rPr>
              <a:t>revisión de contenidos ofrecidos a los alumnos  incluso cuando los contenidos no son sensibles, el docente puede elegir presentarlos de una forma inclusiva o hacer una llamada de atención sobre aspectos no inclusivos</a:t>
            </a:r>
          </a:p>
          <a:p>
            <a:pPr lvl="1"/>
            <a:endParaRPr lang="es-ES" dirty="0">
              <a:solidFill>
                <a:schemeClr val="bg1">
                  <a:lumMod val="95000"/>
                </a:schemeClr>
              </a:solidFill>
              <a:sym typeface="Wingdings" panose="05000000000000000000" pitchFamily="2" charset="2"/>
            </a:endParaRPr>
          </a:p>
          <a:p>
            <a:pPr lvl="1"/>
            <a:r>
              <a:rPr lang="es-ES" dirty="0">
                <a:solidFill>
                  <a:schemeClr val="bg1">
                    <a:lumMod val="95000"/>
                  </a:schemeClr>
                </a:solidFill>
                <a:sym typeface="Wingdings" panose="05000000000000000000" pitchFamily="2" charset="2"/>
              </a:rPr>
              <a:t>lenguaje y ejemplos utilizados por el docente  uso de vocabulario sensible y eficaz y uso de ejemplos que muestren diversidad</a:t>
            </a:r>
          </a:p>
          <a:p>
            <a:pPr lvl="1"/>
            <a:endParaRPr lang="es-ES" dirty="0">
              <a:solidFill>
                <a:schemeClr val="bg1">
                  <a:lumMod val="95000"/>
                </a:schemeClr>
              </a:solidFill>
              <a:sym typeface="Wingdings" panose="05000000000000000000" pitchFamily="2" charset="2"/>
            </a:endParaRPr>
          </a:p>
          <a:p>
            <a:pPr lvl="1"/>
            <a:r>
              <a:rPr lang="es-ES" dirty="0">
                <a:solidFill>
                  <a:schemeClr val="bg1">
                    <a:lumMod val="95000"/>
                  </a:schemeClr>
                </a:solidFill>
                <a:sym typeface="Wingdings" panose="05000000000000000000" pitchFamily="2" charset="2"/>
              </a:rPr>
              <a:t>espacio físico del aula  factores físicos (puertas, mobiliario), distribución de los elementos de la clase y decoración de la misma</a:t>
            </a:r>
          </a:p>
          <a:p>
            <a:endParaRPr lang="es-ES" dirty="0">
              <a:solidFill>
                <a:schemeClr val="bg1">
                  <a:lumMod val="95000"/>
                </a:schemeClr>
              </a:solidFill>
            </a:endParaRPr>
          </a:p>
        </p:txBody>
      </p:sp>
      <p:graphicFrame>
        <p:nvGraphicFramePr>
          <p:cNvPr id="5" name="Tabla 5">
            <a:extLst>
              <a:ext uri="{FF2B5EF4-FFF2-40B4-BE49-F238E27FC236}">
                <a16:creationId xmlns="" xmlns:a16="http://schemas.microsoft.com/office/drawing/2014/main" id="{E64E24AD-587A-2C33-F1BE-8290B08651F7}"/>
              </a:ext>
            </a:extLst>
          </p:cNvPr>
          <p:cNvGraphicFramePr>
            <a:graphicFrameLocks noGrp="1"/>
          </p:cNvGraphicFramePr>
          <p:nvPr/>
        </p:nvGraphicFramePr>
        <p:xfrm>
          <a:off x="0" y="5848336"/>
          <a:ext cx="12192000" cy="1009664"/>
        </p:xfrm>
        <a:graphic>
          <a:graphicData uri="http://schemas.openxmlformats.org/drawingml/2006/table">
            <a:tbl>
              <a:tblPr firstRow="1" bandRow="1">
                <a:tableStyleId>{5C22544A-7EE6-4342-B048-85BDC9FD1C3A}</a:tableStyleId>
              </a:tblPr>
              <a:tblGrid>
                <a:gridCol w="4603531">
                  <a:extLst>
                    <a:ext uri="{9D8B030D-6E8A-4147-A177-3AD203B41FA5}">
                      <a16:colId xmlns="" xmlns:a16="http://schemas.microsoft.com/office/drawing/2014/main" val="959480868"/>
                    </a:ext>
                  </a:extLst>
                </a:gridCol>
                <a:gridCol w="3524469">
                  <a:extLst>
                    <a:ext uri="{9D8B030D-6E8A-4147-A177-3AD203B41FA5}">
                      <a16:colId xmlns="" xmlns:a16="http://schemas.microsoft.com/office/drawing/2014/main" val="3004598959"/>
                    </a:ext>
                  </a:extLst>
                </a:gridCol>
                <a:gridCol w="4064000">
                  <a:extLst>
                    <a:ext uri="{9D8B030D-6E8A-4147-A177-3AD203B41FA5}">
                      <a16:colId xmlns="" xmlns:a16="http://schemas.microsoft.com/office/drawing/2014/main" val="1471282141"/>
                    </a:ext>
                  </a:extLst>
                </a:gridCol>
              </a:tblGrid>
              <a:tr h="1009664">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pPr algn="l"/>
                      <a:r>
                        <a:rPr lang="es-ES" i="1" dirty="0"/>
                        <a:t>La inclusión en la clase ELE</a:t>
                      </a:r>
                      <a:r>
                        <a:rPr lang="es-ES" dirty="0"/>
                        <a:t/>
                      </a:r>
                      <a:br>
                        <a:rPr lang="es-ES" dirty="0"/>
                      </a:br>
                      <a:r>
                        <a:rPr lang="es-ES" dirty="0"/>
                        <a:t>Tomás Criado Muñoz</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tc>
                  <a:txBody>
                    <a:bodyPr/>
                    <a:lstStyle/>
                    <a:p>
                      <a:endParaRPr lang="es-E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24152"/>
                    </a:solidFill>
                  </a:tcPr>
                </a:tc>
                <a:extLst>
                  <a:ext uri="{0D108BD9-81ED-4DB2-BD59-A6C34878D82A}">
                    <a16:rowId xmlns="" xmlns:a16="http://schemas.microsoft.com/office/drawing/2014/main" val="2672172584"/>
                  </a:ext>
                </a:extLst>
              </a:tr>
            </a:tbl>
          </a:graphicData>
        </a:graphic>
      </p:graphicFrame>
      <p:pic>
        <p:nvPicPr>
          <p:cNvPr id="9" name="Imagen 8">
            <a:extLst>
              <a:ext uri="{FF2B5EF4-FFF2-40B4-BE49-F238E27FC236}">
                <a16:creationId xmlns="" xmlns:a16="http://schemas.microsoft.com/office/drawing/2014/main" id="{9B10D0FD-DADB-7CB1-3A5F-2EF5313030B5}"/>
              </a:ext>
            </a:extLst>
          </p:cNvPr>
          <p:cNvPicPr>
            <a:picLocks noChangeAspect="1"/>
          </p:cNvPicPr>
          <p:nvPr/>
        </p:nvPicPr>
        <p:blipFill>
          <a:blip r:embed="rId2" cstate="print"/>
          <a:stretch>
            <a:fillRect/>
          </a:stretch>
        </p:blipFill>
        <p:spPr>
          <a:xfrm>
            <a:off x="1952766" y="5929437"/>
            <a:ext cx="1530432" cy="795326"/>
          </a:xfrm>
          <a:prstGeom prst="rect">
            <a:avLst/>
          </a:prstGeom>
        </p:spPr>
      </p:pic>
      <p:pic>
        <p:nvPicPr>
          <p:cNvPr id="10" name="Imagen 9">
            <a:extLst>
              <a:ext uri="{FF2B5EF4-FFF2-40B4-BE49-F238E27FC236}">
                <a16:creationId xmlns="" xmlns:a16="http://schemas.microsoft.com/office/drawing/2014/main" id="{D7B77645-7F38-7C92-201B-CD79468CE453}"/>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708803" y="6053957"/>
            <a:ext cx="3245727" cy="595050"/>
          </a:xfrm>
          <a:prstGeom prst="rect">
            <a:avLst/>
          </a:prstGeom>
          <a:ln w="38100">
            <a:solidFill>
              <a:srgbClr val="C1CACF"/>
            </a:solidFill>
          </a:ln>
        </p:spPr>
      </p:pic>
      <p:pic>
        <p:nvPicPr>
          <p:cNvPr id="4" name="Imagen 3">
            <a:extLst>
              <a:ext uri="{FF2B5EF4-FFF2-40B4-BE49-F238E27FC236}">
                <a16:creationId xmlns="" xmlns:a16="http://schemas.microsoft.com/office/drawing/2014/main" id="{D4A81587-A84E-0A2F-7B33-A93BA9F333CF}"/>
              </a:ext>
            </a:extLst>
          </p:cNvPr>
          <p:cNvPicPr>
            <a:picLocks noChangeAspect="1"/>
          </p:cNvPicPr>
          <p:nvPr/>
        </p:nvPicPr>
        <p:blipFill>
          <a:blip r:embed="rId4"/>
          <a:stretch>
            <a:fillRect/>
          </a:stretch>
        </p:blipFill>
        <p:spPr>
          <a:xfrm>
            <a:off x="416153" y="5929437"/>
            <a:ext cx="844089" cy="844089"/>
          </a:xfrm>
          <a:prstGeom prst="rect">
            <a:avLst/>
          </a:prstGeom>
        </p:spPr>
      </p:pic>
    </p:spTree>
    <p:extLst>
      <p:ext uri="{BB962C8B-B14F-4D97-AF65-F5344CB8AC3E}">
        <p14:creationId xmlns="" xmlns:p14="http://schemas.microsoft.com/office/powerpoint/2010/main" val="87866404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TotalTime>
  <Words>871</Words>
  <Application>Microsoft Office PowerPoint</Application>
  <PresentationFormat>Personalizado</PresentationFormat>
  <Paragraphs>148</Paragraphs>
  <Slides>18</Slides>
  <Notes>0</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Tema de Office</vt:lpstr>
      <vt:lpstr>LA INCLUSIÓN EN LA CLASE ELE</vt:lpstr>
      <vt:lpstr>LA INCLUSIÓN EN LA CLASE ELE</vt:lpstr>
      <vt:lpstr>‘INCLUSIÓN’ versus ‘INTEGRACIÓN’</vt:lpstr>
      <vt:lpstr>‘INCLUSIÓN’ versus ‘INTEGRACIÓN’</vt:lpstr>
      <vt:lpstr>EVOLUCIÓN DE LA INCLUSIÓN</vt:lpstr>
      <vt:lpstr>APLICACIÓN PRÁCTICA</vt:lpstr>
      <vt:lpstr>APLICACIÓN PRÁCTICA EN LA CLASE  ELE</vt:lpstr>
      <vt:lpstr>APLICACIÓN PRÁCTICA EN LA CLASE DE ELE</vt:lpstr>
      <vt:lpstr>NIVELES DE APLICACIÓN</vt:lpstr>
      <vt:lpstr>ÁREAS DE APLICACIÓN</vt:lpstr>
      <vt:lpstr>ÁREAS DE APLICACIÓN</vt:lpstr>
      <vt:lpstr>La cuestión de Género</vt:lpstr>
      <vt:lpstr>¿Por qué debo preparar una clase inclusiva?</vt:lpstr>
      <vt:lpstr>EJEMPLOS REALES</vt:lpstr>
      <vt:lpstr>EJEMPLOS REALES</vt:lpstr>
      <vt:lpstr>La RAE y la inclusión</vt:lpstr>
      <vt:lpstr>La RAE y la inclusión</vt:lpstr>
      <vt:lpstr>GRACIAS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Letra Hispánica</dc:creator>
  <cp:lastModifiedBy>Usuario</cp:lastModifiedBy>
  <cp:revision>16</cp:revision>
  <dcterms:created xsi:type="dcterms:W3CDTF">2022-08-23T08:40:43Z</dcterms:created>
  <dcterms:modified xsi:type="dcterms:W3CDTF">2022-09-11T15:07:01Z</dcterms:modified>
</cp:coreProperties>
</file>